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40" r:id="rId2"/>
    <p:sldId id="375" r:id="rId3"/>
    <p:sldId id="383" r:id="rId4"/>
    <p:sldId id="387" r:id="rId5"/>
    <p:sldId id="425" r:id="rId6"/>
    <p:sldId id="390" r:id="rId7"/>
    <p:sldId id="404" r:id="rId8"/>
    <p:sldId id="384" r:id="rId9"/>
    <p:sldId id="382" r:id="rId10"/>
    <p:sldId id="391" r:id="rId11"/>
    <p:sldId id="409" r:id="rId12"/>
    <p:sldId id="410" r:id="rId13"/>
    <p:sldId id="411" r:id="rId14"/>
    <p:sldId id="412" r:id="rId15"/>
    <p:sldId id="392" r:id="rId16"/>
    <p:sldId id="394" r:id="rId17"/>
    <p:sldId id="395" r:id="rId18"/>
    <p:sldId id="397" r:id="rId19"/>
    <p:sldId id="396" r:id="rId20"/>
    <p:sldId id="414" r:id="rId21"/>
    <p:sldId id="399" r:id="rId22"/>
    <p:sldId id="398" r:id="rId23"/>
    <p:sldId id="427" r:id="rId24"/>
    <p:sldId id="423" r:id="rId25"/>
    <p:sldId id="415" r:id="rId26"/>
    <p:sldId id="401" r:id="rId27"/>
    <p:sldId id="417" r:id="rId28"/>
    <p:sldId id="418" r:id="rId29"/>
    <p:sldId id="389" r:id="rId30"/>
    <p:sldId id="388" r:id="rId31"/>
    <p:sldId id="428" r:id="rId32"/>
    <p:sldId id="420" r:id="rId33"/>
    <p:sldId id="421" r:id="rId34"/>
    <p:sldId id="336" r:id="rId35"/>
    <p:sldId id="332" r:id="rId36"/>
    <p:sldId id="424" r:id="rId37"/>
    <p:sldId id="416" r:id="rId38"/>
    <p:sldId id="422" r:id="rId39"/>
    <p:sldId id="426" r:id="rId40"/>
    <p:sldId id="429" r:id="rId41"/>
    <p:sldId id="400" r:id="rId42"/>
    <p:sldId id="407" r:id="rId43"/>
    <p:sldId id="405" r:id="rId44"/>
    <p:sldId id="406" r:id="rId45"/>
    <p:sldId id="408" r:id="rId46"/>
    <p:sldId id="341" r:id="rId47"/>
    <p:sldId id="342" r:id="rId48"/>
    <p:sldId id="393" r:id="rId49"/>
    <p:sldId id="402" r:id="rId50"/>
    <p:sldId id="403" r:id="rId51"/>
    <p:sldId id="343" r:id="rId52"/>
  </p:sldIdLst>
  <p:sldSz cx="9144000" cy="6858000" type="screen4x3"/>
  <p:notesSz cx="6889750" cy="1002188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12E2D"/>
    <a:srgbClr val="00FF00"/>
    <a:srgbClr val="8F2F2E"/>
    <a:srgbClr val="B9947A"/>
    <a:srgbClr val="EDDEC8"/>
    <a:srgbClr val="E69800"/>
    <a:srgbClr val="CEA5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6134" autoAdjust="0"/>
  </p:normalViewPr>
  <p:slideViewPr>
    <p:cSldViewPr>
      <p:cViewPr varScale="1">
        <p:scale>
          <a:sx n="72" d="100"/>
          <a:sy n="72" d="100"/>
        </p:scale>
        <p:origin x="1368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7A2AC50-FAF2-4F72-BE01-3A76A2FF0F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3238"/>
          </a:xfrm>
          <a:prstGeom prst="rect">
            <a:avLst/>
          </a:prstGeom>
        </p:spPr>
        <p:txBody>
          <a:bodyPr vert="horz" lIns="96610" tIns="48304" rIns="96610" bIns="48304" rtlCol="0"/>
          <a:lstStyle>
            <a:lvl1pPr algn="l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62897F8-36A5-47A5-948F-091119E721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6088" cy="503238"/>
          </a:xfrm>
          <a:prstGeom prst="rect">
            <a:avLst/>
          </a:prstGeom>
        </p:spPr>
        <p:txBody>
          <a:bodyPr vert="horz" lIns="96610" tIns="48304" rIns="96610" bIns="48304" rtlCol="0"/>
          <a:lstStyle>
            <a:lvl1pPr algn="r">
              <a:defRPr sz="1300"/>
            </a:lvl1pPr>
          </a:lstStyle>
          <a:p>
            <a:pPr>
              <a:defRPr/>
            </a:pPr>
            <a:fld id="{E854AA71-D894-4F8B-9BA6-88C807C30B5C}" type="datetime8">
              <a:rPr lang="fr-FR"/>
              <a:pPr>
                <a:defRPr/>
              </a:pPr>
              <a:t>24/07/2020 16:48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7BD083-3FE4-460B-AB3B-2941B50F2D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6088" cy="503238"/>
          </a:xfrm>
          <a:prstGeom prst="rect">
            <a:avLst/>
          </a:prstGeom>
        </p:spPr>
        <p:txBody>
          <a:bodyPr vert="horz" lIns="96610" tIns="48304" rIns="96610" bIns="48304" rtlCol="0" anchor="b"/>
          <a:lstStyle>
            <a:lvl1pPr algn="l">
              <a:defRPr sz="1300"/>
            </a:lvl1pPr>
          </a:lstStyle>
          <a:p>
            <a:pPr>
              <a:defRPr/>
            </a:pPr>
            <a:r>
              <a:rPr lang="fr-FR"/>
              <a:t>S5100A  SSM AG 13-04-2017 Biodiversité et éoliennes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F4F50E-8797-4097-BDAB-9D546C3D68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6088" cy="503238"/>
          </a:xfrm>
          <a:prstGeom prst="rect">
            <a:avLst/>
          </a:prstGeom>
        </p:spPr>
        <p:txBody>
          <a:bodyPr vert="horz" wrap="square" lIns="96610" tIns="48304" rIns="96610" bIns="4830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A3FA41C5-D421-4163-AD12-2152282D218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CDBE004-E860-43E9-80D3-BA12B1D628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3238"/>
          </a:xfrm>
          <a:prstGeom prst="rect">
            <a:avLst/>
          </a:prstGeom>
        </p:spPr>
        <p:txBody>
          <a:bodyPr vert="horz" lIns="96610" tIns="48304" rIns="96610" bIns="48304" rtlCol="0"/>
          <a:lstStyle>
            <a:lvl1pPr algn="l" eaLnBrk="1" hangingPunct="1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7377A66-EB39-4A8B-ABBE-A0DDEC10288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6088" cy="503238"/>
          </a:xfrm>
          <a:prstGeom prst="rect">
            <a:avLst/>
          </a:prstGeom>
        </p:spPr>
        <p:txBody>
          <a:bodyPr vert="horz" lIns="96610" tIns="48304" rIns="96610" bIns="48304" rtlCol="0"/>
          <a:lstStyle>
            <a:lvl1pPr algn="r" eaLnBrk="1" hangingPunct="1">
              <a:defRPr sz="1300"/>
            </a:lvl1pPr>
          </a:lstStyle>
          <a:p>
            <a:pPr>
              <a:defRPr/>
            </a:pPr>
            <a:fld id="{4DCC84A9-CDA4-4D45-A8B8-ED96A1A46498}" type="datetime8">
              <a:rPr lang="fr-FR"/>
              <a:pPr>
                <a:defRPr/>
              </a:pPr>
              <a:t>24/07/2020 16:46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EB508674-AAF3-4223-A837-5F74E08D46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93800" y="1255713"/>
            <a:ext cx="4502150" cy="3378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0" tIns="48304" rIns="96610" bIns="48304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55566E75-93B4-4352-9892-9268F5D7DF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8975" y="4824413"/>
            <a:ext cx="5511800" cy="3943350"/>
          </a:xfrm>
          <a:prstGeom prst="rect">
            <a:avLst/>
          </a:prstGeom>
        </p:spPr>
        <p:txBody>
          <a:bodyPr vert="horz" lIns="96610" tIns="48304" rIns="96610" bIns="48304"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80BF3B-FA90-42A7-B94D-51FA1DBB32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6088" cy="503238"/>
          </a:xfrm>
          <a:prstGeom prst="rect">
            <a:avLst/>
          </a:prstGeom>
        </p:spPr>
        <p:txBody>
          <a:bodyPr vert="horz" lIns="96610" tIns="48304" rIns="96610" bIns="48304" rtlCol="0" anchor="b"/>
          <a:lstStyle>
            <a:lvl1pPr algn="l" eaLnBrk="1" hangingPunct="1">
              <a:defRPr sz="1300"/>
            </a:lvl1pPr>
          </a:lstStyle>
          <a:p>
            <a:pPr>
              <a:defRPr/>
            </a:pPr>
            <a:r>
              <a:rPr lang="fr-FR"/>
              <a:t>S5100A  SSM AG 13-04-2017 Biodiversité et éoliennes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22FEE0-20CE-49E6-8DD3-FE3B5DFE2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6088" cy="503238"/>
          </a:xfrm>
          <a:prstGeom prst="rect">
            <a:avLst/>
          </a:prstGeom>
        </p:spPr>
        <p:txBody>
          <a:bodyPr vert="horz" wrap="square" lIns="96610" tIns="48304" rIns="96610" bIns="483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7E456800-9CB4-4939-A75F-E9F2074F9410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e l'image des diapositives 1">
            <a:extLst>
              <a:ext uri="{FF2B5EF4-FFF2-40B4-BE49-F238E27FC236}">
                <a16:creationId xmlns:a16="http://schemas.microsoft.com/office/drawing/2014/main" id="{6131CA15-2056-41F0-AC38-AFA71EFDC6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Espace réservé des notes 2">
            <a:extLst>
              <a:ext uri="{FF2B5EF4-FFF2-40B4-BE49-F238E27FC236}">
                <a16:creationId xmlns:a16="http://schemas.microsoft.com/office/drawing/2014/main" id="{B7CB7404-1506-4978-8EFE-B90568082D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12292" name="Espace réservé de la date 3">
            <a:extLst>
              <a:ext uri="{FF2B5EF4-FFF2-40B4-BE49-F238E27FC236}">
                <a16:creationId xmlns:a16="http://schemas.microsoft.com/office/drawing/2014/main" id="{E9F95EB4-0898-4391-963C-2DA9E8E52B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3900" indent="-277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4425" indent="-222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0513" indent="-222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06600" indent="-222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3800" indent="-22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21000" indent="-22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78200" indent="-22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35400" indent="-22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77F6F5F-D710-46FF-9FCC-80A1ACA236AD}" type="datetime8">
              <a:rPr lang="fr-FR" altLang="fr-FR" smtClean="0"/>
              <a:pPr/>
              <a:t>24/07/2020 16:46</a:t>
            </a:fld>
            <a:endParaRPr lang="fr-FR" altLang="fr-FR"/>
          </a:p>
        </p:txBody>
      </p:sp>
      <p:sp>
        <p:nvSpPr>
          <p:cNvPr id="12293" name="Espace réservé du pied de page 4">
            <a:extLst>
              <a:ext uri="{FF2B5EF4-FFF2-40B4-BE49-F238E27FC236}">
                <a16:creationId xmlns:a16="http://schemas.microsoft.com/office/drawing/2014/main" id="{3CD59A2F-0FE1-42C8-82BC-3D6AF7941DF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3900" indent="-277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4425" indent="-222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0513" indent="-222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06600" indent="-222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3800" indent="-22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21000" indent="-22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78200" indent="-22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35400" indent="-22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/>
              <a:t>S5100A  SSM AG 13-04-2017 Biodiversité et éoliennes </a:t>
            </a:r>
          </a:p>
        </p:txBody>
      </p:sp>
      <p:sp>
        <p:nvSpPr>
          <p:cNvPr id="12294" name="Espace réservé du numéro de diapositive 5">
            <a:extLst>
              <a:ext uri="{FF2B5EF4-FFF2-40B4-BE49-F238E27FC236}">
                <a16:creationId xmlns:a16="http://schemas.microsoft.com/office/drawing/2014/main" id="{E062FD39-2860-4436-A720-4DF20B1D00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3900" indent="-277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4425" indent="-222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0513" indent="-222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06600" indent="-222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3800" indent="-22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21000" indent="-22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78200" indent="-22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35400" indent="-22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1545880-9E32-4986-8871-D5696E201BC6}" type="slidenum">
              <a:rPr lang="fr-FR" altLang="fr-FR"/>
              <a:pPr/>
              <a:t>1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e l'image des diapositives 1">
            <a:extLst>
              <a:ext uri="{FF2B5EF4-FFF2-40B4-BE49-F238E27FC236}">
                <a16:creationId xmlns:a16="http://schemas.microsoft.com/office/drawing/2014/main" id="{1984B903-FAA1-44CA-BBB0-E5DDC4EA9D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ce réservé des notes 2">
            <a:extLst>
              <a:ext uri="{FF2B5EF4-FFF2-40B4-BE49-F238E27FC236}">
                <a16:creationId xmlns:a16="http://schemas.microsoft.com/office/drawing/2014/main" id="{B6D47A6F-94B2-410A-868C-F550AC187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60420" name="Espace réservé de la date 3">
            <a:extLst>
              <a:ext uri="{FF2B5EF4-FFF2-40B4-BE49-F238E27FC236}">
                <a16:creationId xmlns:a16="http://schemas.microsoft.com/office/drawing/2014/main" id="{998D4372-6DE6-49DA-9CB8-0F08B23346B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3CB058-5252-4263-9836-FC1EFB73B8A5}" type="datetime8">
              <a:rPr lang="fr-FR" altLang="fr-FR" smtClean="0"/>
              <a:pPr/>
              <a:t>24/07/2020 16:46</a:t>
            </a:fld>
            <a:endParaRPr lang="fr-FR" altLang="fr-FR"/>
          </a:p>
        </p:txBody>
      </p:sp>
      <p:sp>
        <p:nvSpPr>
          <p:cNvPr id="60421" name="Espace réservé du pied de page 4">
            <a:extLst>
              <a:ext uri="{FF2B5EF4-FFF2-40B4-BE49-F238E27FC236}">
                <a16:creationId xmlns:a16="http://schemas.microsoft.com/office/drawing/2014/main" id="{FC6506A5-010A-486D-8601-CF9624FA700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/>
              <a:t>S5100A  SSM AG 13-04-2017 Biodiversité et éoliennes </a:t>
            </a:r>
          </a:p>
        </p:txBody>
      </p:sp>
      <p:sp>
        <p:nvSpPr>
          <p:cNvPr id="60422" name="Espace réservé du numéro de diapositive 5">
            <a:extLst>
              <a:ext uri="{FF2B5EF4-FFF2-40B4-BE49-F238E27FC236}">
                <a16:creationId xmlns:a16="http://schemas.microsoft.com/office/drawing/2014/main" id="{39EA0E51-775D-4F9B-93C6-C39B4251DC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5B555F2-3862-41B6-AF45-2897A23E89FE}" type="slidenum">
              <a:rPr lang="fr-FR" altLang="fr-FR"/>
              <a:pPr/>
              <a:t>47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e l'image des diapositives 1">
            <a:extLst>
              <a:ext uri="{FF2B5EF4-FFF2-40B4-BE49-F238E27FC236}">
                <a16:creationId xmlns:a16="http://schemas.microsoft.com/office/drawing/2014/main" id="{9AD19BB9-A8D7-4F13-AC5A-F54D5C668F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Espace réservé des notes 2">
            <a:extLst>
              <a:ext uri="{FF2B5EF4-FFF2-40B4-BE49-F238E27FC236}">
                <a16:creationId xmlns:a16="http://schemas.microsoft.com/office/drawing/2014/main" id="{C14BA38A-0E31-4038-88B4-9654173EBA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63492" name="Espace réservé du pied de page 3">
            <a:extLst>
              <a:ext uri="{FF2B5EF4-FFF2-40B4-BE49-F238E27FC236}">
                <a16:creationId xmlns:a16="http://schemas.microsoft.com/office/drawing/2014/main" id="{FAD99F2D-1DF5-428E-8AC7-A6403D6F776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42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/>
              <a:t>S5206A AVG-NPSM-SSM Avifaune migratrice  en SSOM Une richesse</a:t>
            </a:r>
          </a:p>
        </p:txBody>
      </p:sp>
      <p:sp>
        <p:nvSpPr>
          <p:cNvPr id="63493" name="Espace réservé du numéro de diapositive 4">
            <a:extLst>
              <a:ext uri="{FF2B5EF4-FFF2-40B4-BE49-F238E27FC236}">
                <a16:creationId xmlns:a16="http://schemas.microsoft.com/office/drawing/2014/main" id="{81026C41-9724-4B89-B747-FDCCA0D5B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42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9ABB478-22F2-45AB-B899-CCB7E547BE76}" type="slidenum">
              <a:rPr lang="fr-FR" altLang="fr-FR"/>
              <a:pPr/>
              <a:t>49</a:t>
            </a:fld>
            <a:endParaRPr lang="fr-FR" altLang="fr-FR"/>
          </a:p>
        </p:txBody>
      </p:sp>
      <p:sp>
        <p:nvSpPr>
          <p:cNvPr id="63494" name="Espace réservé de l'en-tête 1">
            <a:extLst>
              <a:ext uri="{FF2B5EF4-FFF2-40B4-BE49-F238E27FC236}">
                <a16:creationId xmlns:a16="http://schemas.microsoft.com/office/drawing/2014/main" id="{AFA955CB-AF9B-464D-822E-0D3CFF9FA38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/>
              <a:t>03/03/2020</a:t>
            </a:r>
          </a:p>
        </p:txBody>
      </p:sp>
      <p:sp>
        <p:nvSpPr>
          <p:cNvPr id="63495" name="Espace réservé de la date 2">
            <a:extLst>
              <a:ext uri="{FF2B5EF4-FFF2-40B4-BE49-F238E27FC236}">
                <a16:creationId xmlns:a16="http://schemas.microsoft.com/office/drawing/2014/main" id="{1B6638DE-2E5C-4510-832D-FF506A0C8BD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6C9054-F49C-4449-B70D-018AEF4568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53188"/>
            <a:ext cx="4402138" cy="268287"/>
          </a:xfrm>
          <a:prstGeom prst="rect">
            <a:avLst/>
          </a:prstGeom>
        </p:spPr>
        <p:txBody>
          <a:bodyPr/>
          <a:lstStyle>
            <a:lvl1pPr>
              <a:defRPr sz="900" baseline="0"/>
            </a:lvl1pPr>
          </a:lstStyle>
          <a:p>
            <a:pPr>
              <a:defRPr/>
            </a:pPr>
            <a:r>
              <a:rPr lang="fr-FR" altLang="fr-FR"/>
              <a:t>SSM - AGO 13/04/2017 - Biodiversité et Eoliennes        Provisoire 1 20/03/2017 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4BDF56-666E-4469-93D2-0B2ADEBEB5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9BBBB9-2ACB-44F9-9D8F-8605669258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32588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CC04DC6-365A-41B7-B46D-2118E887497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8421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E087AB-1794-4583-8F44-C6F9F9A5E3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SSM - AGO 13/04/2017 - Biodiversité et Eoliennes        Provisoire 1 20/03/2017 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6485B8-D9A2-4773-9B1D-50C2CACAAD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3568C9-37C8-476A-AFAC-AFCF2CCF5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26F89-B3B2-44F6-95C2-9677BC83EA9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50218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42E5A3-F8E8-4300-A205-3B0594299F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SSM - AGO 13/04/2017 - Biodiversité et Eoliennes        Provisoire 1 20/03/2017 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C800FC-26A6-4909-B72B-3F11E96244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E822DF-6B83-4DFD-9163-F933341A16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F5050-3166-41FF-901B-671605CB16C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27514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B586B399-730A-45A8-B665-F59AC6E0CD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SSM - AGO 13/04/2017 - Biodiversité et Eoliennes        Provisoire 1 20/03/2017 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231A30B-C35F-411F-9D77-B6B3F344D3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DDA808D1-01F7-48AF-9192-AC2816E15E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12133E-AF9B-419E-B572-5303BABBBC0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5963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47ADDD9-DCDF-499B-9C04-8E7F7DB154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SSM - AGO 13/04/2017 - Biodiversité et Eoliennes        Provisoire 1 20/03/2017 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4C1BA72-7510-498C-98D5-B8FCB1C05D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3265DBA-9BEE-4AAE-8D4A-DD0CD74CC6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BF6B0-A6CD-4826-9976-FB23944215F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2273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699818A-2122-4320-B45C-0EF9C13E85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SSM - AGO 13/04/2017 - Biodiversité et Eoliennes        Provisoire 1 20/03/2017 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58F8EDF-4CB1-40D8-8888-1947B21AD7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74EA959-042C-4037-91D1-E4042101CD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4944B-FE59-4DC0-9404-782731271D8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52966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8D64C0C4-8882-4415-832D-2B5E073972B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" y="6524625"/>
            <a:ext cx="4535488" cy="260350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B166BDDB-F3CC-4AB7-8DAB-A6D2CC4BAD9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A4765AE-44B1-4D46-A955-247EFDC8012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24531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>
            <a:extLst>
              <a:ext uri="{FF2B5EF4-FFF2-40B4-BE49-F238E27FC236}">
                <a16:creationId xmlns:a16="http://schemas.microsoft.com/office/drawing/2014/main" id="{03AE3F6A-073E-4A23-9326-7F4BAC858B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453188"/>
            <a:ext cx="4608512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E76BA7D-C413-450A-92E5-82CAA6F013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448AB7A-615F-4CA2-AB9B-BF5ADBEF0AA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emf"/><Relationship Id="rId4" Type="http://schemas.openxmlformats.org/officeDocument/2006/relationships/image" Target="../media/image33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3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40A2C85-9D8B-45F3-9C72-C48DEA91D4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79512" y="784771"/>
            <a:ext cx="8820472" cy="5757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600" b="1" dirty="0">
                <a:solidFill>
                  <a:srgbClr val="8F2F2E"/>
                </a:solidFill>
              </a:rPr>
              <a:t>Présentation Saint-Seine    </a:t>
            </a:r>
            <a:r>
              <a:rPr lang="fr-FR" altLang="fr-FR" sz="2800" b="1" dirty="0">
                <a:solidFill>
                  <a:srgbClr val="8F2F2E"/>
                </a:solidFill>
              </a:rPr>
              <a:t>24/07/2020</a:t>
            </a:r>
            <a:endParaRPr lang="fr-FR" altLang="fr-FR" sz="4000" b="1" dirty="0">
              <a:solidFill>
                <a:srgbClr val="8F2F2E"/>
              </a:solidFill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8FC9B2E8-D594-4C3D-8A1E-F9F9BA85777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85800" y="1628775"/>
            <a:ext cx="7632700" cy="25590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algn="l" eaLnBrk="1" hangingPunct="1">
              <a:buFontTx/>
              <a:buChar char="•"/>
              <a:defRPr/>
            </a:pPr>
            <a:r>
              <a:rPr lang="fr-FR" altLang="fr-FR" sz="3200" dirty="0">
                <a:solidFill>
                  <a:srgbClr val="612E2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I.</a:t>
            </a:r>
            <a:r>
              <a:rPr lang="fr-FR" altLang="fr-FR" sz="3600" dirty="0">
                <a:solidFill>
                  <a:srgbClr val="612E2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3200" dirty="0">
                <a:solidFill>
                  <a:srgbClr val="612E2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Rappel : Qui est Sauvegarde Sud-Morvan (SSM) ? </a:t>
            </a:r>
          </a:p>
          <a:p>
            <a:pPr marL="457200" indent="-457200" algn="l" eaLnBrk="1" hangingPunct="1">
              <a:buFontTx/>
              <a:buChar char="•"/>
              <a:defRPr/>
            </a:pPr>
            <a:r>
              <a:rPr lang="fr-FR" altLang="fr-FR" sz="3200" dirty="0">
                <a:solidFill>
                  <a:srgbClr val="612E2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II. La triple imposture des éoliennes géantes (aérogénérateurs) </a:t>
            </a:r>
          </a:p>
          <a:p>
            <a:pPr marL="457200" indent="-457200" algn="l" eaLnBrk="1" hangingPunct="1">
              <a:buFontTx/>
              <a:buChar char="•"/>
              <a:defRPr/>
            </a:pPr>
            <a:r>
              <a:rPr lang="fr-FR" altLang="fr-FR" sz="3200" dirty="0">
                <a:solidFill>
                  <a:srgbClr val="612E2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III. Sud-Morvan –  Projet Tersainly </a:t>
            </a:r>
          </a:p>
          <a:p>
            <a:pPr algn="l" eaLnBrk="1" hangingPunct="1">
              <a:defRPr/>
            </a:pPr>
            <a:r>
              <a:rPr lang="fr-FR" altLang="fr-FR" sz="2800" dirty="0">
                <a:solidFill>
                  <a:srgbClr val="612E2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Total Quadran Wind (ex-GWP) = TQN Wind</a:t>
            </a:r>
          </a:p>
          <a:p>
            <a:pPr marL="457200" indent="-457200" algn="l" eaLnBrk="1" hangingPunct="1">
              <a:buFontTx/>
              <a:buChar char="•"/>
              <a:defRPr/>
            </a:pPr>
            <a:r>
              <a:rPr lang="fr-FR" altLang="fr-FR" sz="3200" dirty="0">
                <a:solidFill>
                  <a:srgbClr val="612E2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IV. Conclusion – Questions-Réponses</a:t>
            </a:r>
          </a:p>
        </p:txBody>
      </p:sp>
      <p:pic>
        <p:nvPicPr>
          <p:cNvPr id="11268" name="Picture 4" descr="BanniereSauvegardeSM_WEB850pix">
            <a:extLst>
              <a:ext uri="{FF2B5EF4-FFF2-40B4-BE49-F238E27FC236}">
                <a16:creationId xmlns:a16="http://schemas.microsoft.com/office/drawing/2014/main" id="{A8FF079F-0876-497F-BABB-99C6EC010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Espace réservé du numéro de diapositive 2">
            <a:extLst>
              <a:ext uri="{FF2B5EF4-FFF2-40B4-BE49-F238E27FC236}">
                <a16:creationId xmlns:a16="http://schemas.microsoft.com/office/drawing/2014/main" id="{09CE864F-B40C-432B-BCD7-058BC13A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8ACD0D3-90CB-489C-917F-720E6F56CA04}" type="slidenum">
              <a:rPr lang="fr-FR" altLang="fr-FR"/>
              <a:pPr/>
              <a:t>1</a:t>
            </a:fld>
            <a:endParaRPr lang="fr-FR" altLang="fr-FR" dirty="0"/>
          </a:p>
        </p:txBody>
      </p:sp>
      <p:pic>
        <p:nvPicPr>
          <p:cNvPr id="11270" name="Image 8">
            <a:extLst>
              <a:ext uri="{FF2B5EF4-FFF2-40B4-BE49-F238E27FC236}">
                <a16:creationId xmlns:a16="http://schemas.microsoft.com/office/drawing/2014/main" id="{9FAA081A-044C-43DC-94B2-11FAAA49D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5725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6A1F8EAF-F935-4C5E-B9CF-27C1D21FAA7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L’imposture financière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4000" b="1">
                <a:solidFill>
                  <a:srgbClr val="612E2D"/>
                </a:solidFill>
              </a:rPr>
              <a:t>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Les coûts de l’éolien sont compétitifs </a:t>
            </a:r>
            <a:r>
              <a:rPr lang="fr-FR" altLang="fr-FR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FAUX</a:t>
            </a:r>
            <a:endParaRPr lang="fr-FR" altLang="fr-FR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 prix de production d’EDF est autour de 4,2 c/KWh </a:t>
            </a:r>
            <a:b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(1/4 de sa production revendue à ses concurrents à ce prix)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Eolien terrestre vendu à EDF : entre 7 et 8,5 c/KWh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Eolien offshore vendu à EDF : autour de 15 à 18 c/KWh (*)</a:t>
            </a:r>
          </a:p>
          <a:p>
            <a:pPr algn="just" eaLnBrk="1" hangingPunct="1">
              <a:defRPr/>
            </a:pPr>
            <a:r>
              <a:rPr lang="fr-FR" altLang="fr-FR" sz="1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(*) Hors raccordement à la côte par RTE</a:t>
            </a:r>
          </a:p>
          <a:p>
            <a:pPr algn="just" eaLnBrk="1" hangingPunct="1"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Les Français ont une électricité deux fois moins chère que les Allemands, mais le développement de l’éolien augmente les prix (</a:t>
            </a: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CSPE, taxes, etc.) dus à des contrats sur 20 ans</a:t>
            </a:r>
            <a:endParaRPr lang="fr-FR" altLang="fr-FR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449263" indent="-449263" algn="l" eaLnBrk="1" hangingPunct="1">
              <a:buFontTx/>
              <a:buChar char="•"/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08" name="Espace réservé du numéro de diapositive 2">
            <a:extLst>
              <a:ext uri="{FF2B5EF4-FFF2-40B4-BE49-F238E27FC236}">
                <a16:creationId xmlns:a16="http://schemas.microsoft.com/office/drawing/2014/main" id="{39C71461-47D9-49D1-B3BE-C6C0ED675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30F49746-5F64-4E51-98B1-E90FFA072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4" descr="BanniereSauvegardeSM_WEB850pix">
            <a:extLst>
              <a:ext uri="{FF2B5EF4-FFF2-40B4-BE49-F238E27FC236}">
                <a16:creationId xmlns:a16="http://schemas.microsoft.com/office/drawing/2014/main" id="{F96F0914-DEEA-4EC1-9A23-14C06E3AD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2D3DA11-0791-4529-A340-BA1173AF2AE8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10</a:t>
            </a:fld>
            <a:endParaRPr lang="fr-F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96B49C9-34D7-495F-9845-7FF5618A8F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L’imposture financière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4000" b="1">
                <a:solidFill>
                  <a:srgbClr val="612E2D"/>
                </a:solidFill>
              </a:rPr>
              <a:t>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2800" b="1">
                <a:solidFill>
                  <a:srgbClr val="612E2D"/>
                </a:solidFill>
              </a:rPr>
              <a:t>Le discours de Total Quadran 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49263" indent="-449263" algn="l" eaLnBrk="1" hangingPunct="1">
              <a:buFontTx/>
              <a:buChar char="•"/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532" name="Espace réservé du numéro de diapositive 2">
            <a:extLst>
              <a:ext uri="{FF2B5EF4-FFF2-40B4-BE49-F238E27FC236}">
                <a16:creationId xmlns:a16="http://schemas.microsoft.com/office/drawing/2014/main" id="{0CC889FD-12A6-43B2-86F0-90A414393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22533" name="Picture 5">
            <a:extLst>
              <a:ext uri="{FF2B5EF4-FFF2-40B4-BE49-F238E27FC236}">
                <a16:creationId xmlns:a16="http://schemas.microsoft.com/office/drawing/2014/main" id="{AEE8758B-456E-47C7-81AE-037E25162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4" descr="BanniereSauvegardeSM_WEB850pix">
            <a:extLst>
              <a:ext uri="{FF2B5EF4-FFF2-40B4-BE49-F238E27FC236}">
                <a16:creationId xmlns:a16="http://schemas.microsoft.com/office/drawing/2014/main" id="{7F505AE3-92CE-45C2-92A6-3C0969B51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BE877683-F197-4184-9E67-29B626A1F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1625600"/>
            <a:ext cx="4305300" cy="385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D5C204A-F570-4A52-A40F-71DAD07CC04C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11</a:t>
            </a:fld>
            <a:endParaRPr lang="fr-F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BE35CE41-A289-4812-8DD3-C63B7B79DB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296988"/>
            <a:ext cx="7772400" cy="61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L’imposture financière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4000" b="1">
                <a:solidFill>
                  <a:srgbClr val="612E2D"/>
                </a:solidFill>
              </a:rPr>
              <a:t>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2800" b="1">
                <a:solidFill>
                  <a:srgbClr val="612E2D"/>
                </a:solidFill>
              </a:rPr>
              <a:t>Le discours de Total Quadran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AC116E2-1077-4964-95A8-A837E834EFF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57188" y="1531938"/>
            <a:ext cx="8786812" cy="2884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fr-FR" altLang="fr-FR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FAUX !</a:t>
            </a:r>
          </a:p>
          <a:p>
            <a:pPr algn="l" eaLnBrk="1" hangingPunct="1"/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556" name="Espace réservé du numéro de diapositive 2">
            <a:extLst>
              <a:ext uri="{FF2B5EF4-FFF2-40B4-BE49-F238E27FC236}">
                <a16:creationId xmlns:a16="http://schemas.microsoft.com/office/drawing/2014/main" id="{472D6BE9-C33B-4D64-987D-129E2CE75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23557" name="Picture 5">
            <a:extLst>
              <a:ext uri="{FF2B5EF4-FFF2-40B4-BE49-F238E27FC236}">
                <a16:creationId xmlns:a16="http://schemas.microsoft.com/office/drawing/2014/main" id="{FD7B66D2-08DB-44D2-82CC-419816FE6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4" descr="BanniereSauvegardeSM_WEB850pix">
            <a:extLst>
              <a:ext uri="{FF2B5EF4-FFF2-40B4-BE49-F238E27FC236}">
                <a16:creationId xmlns:a16="http://schemas.microsoft.com/office/drawing/2014/main" id="{674FF221-1236-4988-90C3-931A2DBAC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Image 7" descr="Une image contenant table&#10;&#10;Description générée automatiquement">
            <a:extLst>
              <a:ext uri="{FF2B5EF4-FFF2-40B4-BE49-F238E27FC236}">
                <a16:creationId xmlns:a16="http://schemas.microsoft.com/office/drawing/2014/main" id="{3AE7D51D-E001-4C8A-BD95-B1829FBA1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2195513"/>
            <a:ext cx="7496175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62269AB-4375-4BFB-BFF8-99F90F74753B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12</a:t>
            </a:fld>
            <a:endParaRPr lang="fr-F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9C644B9-301B-476F-B2CB-3B0BBE362E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296988"/>
            <a:ext cx="7772400" cy="61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L’imposture financière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4000" b="1">
                <a:solidFill>
                  <a:srgbClr val="612E2D"/>
                </a:solidFill>
              </a:rPr>
              <a:t>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2800" b="1">
                <a:solidFill>
                  <a:srgbClr val="612E2D"/>
                </a:solidFill>
              </a:rPr>
              <a:t>Un article des Echos du 20/7/20 – p15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5B13B68-4D84-49AB-B945-7CF826B116A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57188" y="1531938"/>
            <a:ext cx="8786812" cy="340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580" name="Espace réservé du numéro de diapositive 2">
            <a:extLst>
              <a:ext uri="{FF2B5EF4-FFF2-40B4-BE49-F238E27FC236}">
                <a16:creationId xmlns:a16="http://schemas.microsoft.com/office/drawing/2014/main" id="{52190DC3-AF01-4D5B-94DC-17F1C52B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24581" name="Picture 5">
            <a:extLst>
              <a:ext uri="{FF2B5EF4-FFF2-40B4-BE49-F238E27FC236}">
                <a16:creationId xmlns:a16="http://schemas.microsoft.com/office/drawing/2014/main" id="{390BE9A2-B33D-4577-83E6-B65324B60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4" descr="BanniereSauvegardeSM_WEB850pix">
            <a:extLst>
              <a:ext uri="{FF2B5EF4-FFF2-40B4-BE49-F238E27FC236}">
                <a16:creationId xmlns:a16="http://schemas.microsoft.com/office/drawing/2014/main" id="{C48CD382-4CD1-4421-9841-FFFDAD64C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Image 4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AA435990-2B4A-423F-A70F-99E8B508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133600"/>
            <a:ext cx="6697662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57D3FA2-3F0D-4794-9978-0CE186D465D2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13</a:t>
            </a:fld>
            <a:endParaRPr lang="fr-F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92C6527-7006-49AA-9775-6F06A79115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296988"/>
            <a:ext cx="7772400" cy="61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L’imposture financière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4000" b="1">
                <a:solidFill>
                  <a:srgbClr val="612E2D"/>
                </a:solidFill>
              </a:rPr>
              <a:t>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2800" b="1">
                <a:solidFill>
                  <a:srgbClr val="612E2D"/>
                </a:solidFill>
              </a:rPr>
              <a:t>Un article des Echos du 20/7/20 – p15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714D641F-7845-4694-9F87-A213AC01FFA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57188" y="1531938"/>
            <a:ext cx="8786812" cy="3552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endParaRPr lang="fr-FR" altLang="fr-FR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r>
              <a:rPr lang="fr-FR" altLang="fr-FR" u="sng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2020 </a:t>
            </a:r>
            <a:r>
              <a:rPr lang="fr-FR" altLang="fr-FR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Budget 4,7 G€ - Réel 5,8 G€ - Différence 1,1 G€</a:t>
            </a:r>
          </a:p>
          <a:p>
            <a:pPr eaLnBrk="1" hangingPunct="1"/>
            <a:r>
              <a:rPr lang="fr-FR" altLang="fr-FR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Plus d’un milliard d’Euros d’augmentation ! </a:t>
            </a:r>
          </a:p>
          <a:p>
            <a:pPr algn="l" eaLnBrk="1" hangingPunct="1"/>
            <a:r>
              <a:rPr lang="fr-FR" altLang="fr-FR" sz="20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Financement CSPE (taxe électricité) + TICPE (taxe produits pétroliers)</a:t>
            </a:r>
          </a:p>
          <a:p>
            <a:pPr algn="l" eaLnBrk="1" hangingPunct="1"/>
            <a:endParaRPr lang="fr-FR" altLang="fr-FR" sz="200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r>
              <a:rPr lang="fr-FR" altLang="fr-FR" u="sng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Prévision 2021 :</a:t>
            </a:r>
            <a:r>
              <a:rPr lang="fr-FR" altLang="fr-FR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eaLnBrk="1" hangingPunct="1"/>
            <a:r>
              <a:rPr lang="fr-FR" altLang="fr-FR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9,1 G€ (Milliards d’Euros) avec les nouvelles installations !</a:t>
            </a:r>
          </a:p>
          <a:p>
            <a:pPr algn="l" eaLnBrk="1" hangingPunct="1"/>
            <a:r>
              <a:rPr lang="fr-FR" altLang="fr-FR" sz="280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pPr algn="l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Budget : 4,7 G€ - Prévision 5,8 G€ - Différence 1,1 G€</a:t>
            </a:r>
          </a:p>
        </p:txBody>
      </p:sp>
      <p:sp>
        <p:nvSpPr>
          <p:cNvPr id="25604" name="Espace réservé du numéro de diapositive 2">
            <a:extLst>
              <a:ext uri="{FF2B5EF4-FFF2-40B4-BE49-F238E27FC236}">
                <a16:creationId xmlns:a16="http://schemas.microsoft.com/office/drawing/2014/main" id="{ABAAAF83-23FE-4D82-8F60-833577740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4F5757D7-A035-437C-854A-9728D5E8B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4" descr="BanniereSauvegardeSM_WEB850pix">
            <a:extLst>
              <a:ext uri="{FF2B5EF4-FFF2-40B4-BE49-F238E27FC236}">
                <a16:creationId xmlns:a16="http://schemas.microsoft.com/office/drawing/2014/main" id="{09FFC27D-67F0-4ED7-BD01-B2D0E6EE5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561013"/>
            <a:ext cx="80962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1766074-B8E6-4EEB-80DB-A15CBA47DF1B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14</a:t>
            </a:fld>
            <a:endParaRPr lang="fr-F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D7AC8C9-1FD6-48D6-B946-CF379BAED1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L’imposture écologique 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4000" b="1">
                <a:solidFill>
                  <a:srgbClr val="612E2D"/>
                </a:solidFill>
              </a:rPr>
              <a:t>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« Les éoliennes sont écologiques » </a:t>
            </a:r>
            <a:r>
              <a:rPr lang="fr-FR" altLang="fr-FR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FAUX</a:t>
            </a:r>
          </a:p>
          <a:p>
            <a:pPr algn="just" eaLnBrk="1" hangingPunct="1">
              <a:defRPr/>
            </a:pPr>
            <a:endParaRPr lang="fr-FR" altLang="fr-FR" sz="28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algn="just" eaLnBrk="1" hangingPunct="1"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Ce sont de grosses machines industrielles en pleine campagne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Massifs en béton</a:t>
            </a:r>
          </a:p>
          <a:p>
            <a:pPr algn="l" eaLnBrk="1" hangingPunct="1"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628" name="Espace réservé du numéro de diapositive 2">
            <a:extLst>
              <a:ext uri="{FF2B5EF4-FFF2-40B4-BE49-F238E27FC236}">
                <a16:creationId xmlns:a16="http://schemas.microsoft.com/office/drawing/2014/main" id="{D251349A-CE40-44BA-B82D-54400F7AA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26629" name="Picture 5">
            <a:extLst>
              <a:ext uri="{FF2B5EF4-FFF2-40B4-BE49-F238E27FC236}">
                <a16:creationId xmlns:a16="http://schemas.microsoft.com/office/drawing/2014/main" id="{8EC5BA66-27A4-459D-A822-6EA48B0F2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4" descr="BanniereSauvegardeSM_WEB850pix">
            <a:extLst>
              <a:ext uri="{FF2B5EF4-FFF2-40B4-BE49-F238E27FC236}">
                <a16:creationId xmlns:a16="http://schemas.microsoft.com/office/drawing/2014/main" id="{0EFB1987-D74B-4028-A905-B6655EC82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BF82604-75CF-419E-A093-17E45E540FE3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15</a:t>
            </a:fld>
            <a:endParaRPr lang="fr-F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F0B93EA6-D319-4D8D-8758-BEB4DAD1D4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L’imposture écologique 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4000" b="1">
                <a:solidFill>
                  <a:srgbClr val="612E2D"/>
                </a:solidFill>
              </a:rPr>
              <a:t>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CC9E621-9D8D-4F4B-9C61-A02859626D4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fr-FR" altLang="fr-FR" sz="280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50 tonnes d’acier</a:t>
            </a:r>
          </a:p>
        </p:txBody>
      </p:sp>
      <p:sp>
        <p:nvSpPr>
          <p:cNvPr id="27652" name="Espace réservé du numéro de diapositive 2">
            <a:extLst>
              <a:ext uri="{FF2B5EF4-FFF2-40B4-BE49-F238E27FC236}">
                <a16:creationId xmlns:a16="http://schemas.microsoft.com/office/drawing/2014/main" id="{FDCC7BD2-96FF-4F1E-A05B-4488BCC1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27653" name="Picture 5">
            <a:extLst>
              <a:ext uri="{FF2B5EF4-FFF2-40B4-BE49-F238E27FC236}">
                <a16:creationId xmlns:a16="http://schemas.microsoft.com/office/drawing/2014/main" id="{D75B7196-1FE4-44F7-BFF0-319F8C66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4" descr="BanniereSauvegardeSM_WEB850pix">
            <a:extLst>
              <a:ext uri="{FF2B5EF4-FFF2-40B4-BE49-F238E27FC236}">
                <a16:creationId xmlns:a16="http://schemas.microsoft.com/office/drawing/2014/main" id="{9929BE5C-9E10-459A-8A7F-23E850A66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2">
            <a:extLst>
              <a:ext uri="{FF2B5EF4-FFF2-40B4-BE49-F238E27FC236}">
                <a16:creationId xmlns:a16="http://schemas.microsoft.com/office/drawing/2014/main" id="{AF07A000-007E-4690-89E4-4C922883533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r="5531"/>
          <a:stretch>
            <a:fillRect/>
          </a:stretch>
        </p:blipFill>
        <p:spPr bwMode="auto">
          <a:xfrm>
            <a:off x="2195513" y="1458913"/>
            <a:ext cx="4522787" cy="3390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51262E3-2E77-4BA0-B200-C811618671FD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16</a:t>
            </a:fld>
            <a:endParaRPr lang="fr-F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9B5E16E-840D-4D2D-9FAE-F0D7F985D7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L’imposture écologique 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4000" b="1">
                <a:solidFill>
                  <a:srgbClr val="612E2D"/>
                </a:solidFill>
              </a:rPr>
              <a:t>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6ABB4FA-6E8C-4303-85AB-C2A7C02F6B6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fr-FR" altLang="fr-FR" sz="280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1500 tonnes de béton</a:t>
            </a:r>
          </a:p>
        </p:txBody>
      </p:sp>
      <p:sp>
        <p:nvSpPr>
          <p:cNvPr id="28676" name="Espace réservé du numéro de diapositive 2">
            <a:extLst>
              <a:ext uri="{FF2B5EF4-FFF2-40B4-BE49-F238E27FC236}">
                <a16:creationId xmlns:a16="http://schemas.microsoft.com/office/drawing/2014/main" id="{866A6633-371B-44B2-8767-424ADEDFC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28677" name="Picture 5">
            <a:extLst>
              <a:ext uri="{FF2B5EF4-FFF2-40B4-BE49-F238E27FC236}">
                <a16:creationId xmlns:a16="http://schemas.microsoft.com/office/drawing/2014/main" id="{09B29BB1-EA5F-450B-A737-BA7F5359F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4" descr="BanniereSauvegardeSM_WEB850pix">
            <a:extLst>
              <a:ext uri="{FF2B5EF4-FFF2-40B4-BE49-F238E27FC236}">
                <a16:creationId xmlns:a16="http://schemas.microsoft.com/office/drawing/2014/main" id="{8FBF3F54-EE32-4328-AC3C-17BC020BB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Sous-titre 1">
            <a:extLst>
              <a:ext uri="{FF2B5EF4-FFF2-40B4-BE49-F238E27FC236}">
                <a16:creationId xmlns:a16="http://schemas.microsoft.com/office/drawing/2014/main" id="{6384EDBE-809E-414F-B667-42BE38E1663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pic>
        <p:nvPicPr>
          <p:cNvPr id="28680" name="Picture 2">
            <a:extLst>
              <a:ext uri="{FF2B5EF4-FFF2-40B4-BE49-F238E27FC236}">
                <a16:creationId xmlns:a16="http://schemas.microsoft.com/office/drawing/2014/main" id="{33C2690E-DF03-4FF3-9241-847F14DD0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463675"/>
            <a:ext cx="6858000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2E9DA6F-66BB-49AB-91A8-ED6EBF6C6507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17</a:t>
            </a:fld>
            <a:endParaRPr lang="fr-F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A98C517-3B19-46D8-8574-E2B18D1F9E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L’imposture écologique 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4000" b="1">
                <a:solidFill>
                  <a:srgbClr val="612E2D"/>
                </a:solidFill>
              </a:rPr>
              <a:t>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« Les éoliennes sont écologiques » </a:t>
            </a:r>
            <a:r>
              <a:rPr lang="fr-FR" altLang="fr-FR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FAUX</a:t>
            </a:r>
          </a:p>
          <a:p>
            <a:pPr algn="just" eaLnBrk="1" hangingPunct="1">
              <a:defRPr/>
            </a:pPr>
            <a:endParaRPr lang="fr-FR" altLang="fr-FR" sz="28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algn="just" eaLnBrk="1" hangingPunct="1"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Ce sont de grosses machines industrielles en pleine campagne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Massifs en béton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0,5T à 1T de </a:t>
            </a:r>
            <a:r>
              <a:rPr lang="fr-FR" altLang="fr-FR" sz="2800" b="1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Neodyme</a:t>
            </a:r>
            <a:r>
              <a:rPr lang="fr-FR" altLang="fr-FR" sz="2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par machine</a:t>
            </a:r>
          </a:p>
          <a:p>
            <a:pPr algn="just" eaLnBrk="1" hangingPunct="1">
              <a:defRPr/>
            </a:pPr>
            <a:endParaRPr lang="fr-FR" altLang="fr-FR" dirty="0">
              <a:solidFill>
                <a:srgbClr val="00B0F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700" name="Espace réservé du numéro de diapositive 2">
            <a:extLst>
              <a:ext uri="{FF2B5EF4-FFF2-40B4-BE49-F238E27FC236}">
                <a16:creationId xmlns:a16="http://schemas.microsoft.com/office/drawing/2014/main" id="{1CC3B348-9A4B-4A1D-BC07-CE75ECE1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29701" name="Picture 5">
            <a:extLst>
              <a:ext uri="{FF2B5EF4-FFF2-40B4-BE49-F238E27FC236}">
                <a16:creationId xmlns:a16="http://schemas.microsoft.com/office/drawing/2014/main" id="{5EABD4EB-47B3-4D13-8AA6-51D0551BE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4" descr="BanniereSauvegardeSM_WEB850pix">
            <a:extLst>
              <a:ext uri="{FF2B5EF4-FFF2-40B4-BE49-F238E27FC236}">
                <a16:creationId xmlns:a16="http://schemas.microsoft.com/office/drawing/2014/main" id="{5F59051F-042B-402A-9898-0A1CC8E07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168235B-F446-4A2A-8C61-CA71BAE445B9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18</a:t>
            </a:fld>
            <a:endParaRPr lang="fr-F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7558BC6-3D2C-4625-9879-AEEC06D4357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L’imposture écologique 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4000" b="1">
                <a:solidFill>
                  <a:srgbClr val="612E2D"/>
                </a:solidFill>
              </a:rPr>
              <a:t>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E0902D62-CAF4-40C0-96D5-E618CDF5B92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fr-FR" altLang="fr-FR" sz="2800" u="sng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fr-FR" altLang="fr-FR" sz="2800" u="sng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Usine de Baotou – Véronique de Viguerie</a:t>
            </a:r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724" name="Espace réservé du numéro de diapositive 2">
            <a:extLst>
              <a:ext uri="{FF2B5EF4-FFF2-40B4-BE49-F238E27FC236}">
                <a16:creationId xmlns:a16="http://schemas.microsoft.com/office/drawing/2014/main" id="{0392BCD8-7490-46FC-8042-22261511D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1FAFE04D-5FD5-4682-9539-A6C0AB96F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4" descr="BanniereSauvegardeSM_WEB850pix">
            <a:extLst>
              <a:ext uri="{FF2B5EF4-FFF2-40B4-BE49-F238E27FC236}">
                <a16:creationId xmlns:a16="http://schemas.microsoft.com/office/drawing/2014/main" id="{D1850F38-ADA3-41AA-A013-ED3BF0B1B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Sous-titre 1">
            <a:extLst>
              <a:ext uri="{FF2B5EF4-FFF2-40B4-BE49-F238E27FC236}">
                <a16:creationId xmlns:a16="http://schemas.microsoft.com/office/drawing/2014/main" id="{7ED911F6-36D9-4E5E-8478-7BAE2F3479B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pic>
        <p:nvPicPr>
          <p:cNvPr id="30728" name="Picture 2">
            <a:extLst>
              <a:ext uri="{FF2B5EF4-FFF2-40B4-BE49-F238E27FC236}">
                <a16:creationId xmlns:a16="http://schemas.microsoft.com/office/drawing/2014/main" id="{CD1216B8-9044-4E21-8D4E-BF21915E7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335088"/>
            <a:ext cx="5635625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502B678-7CD7-4953-A94E-80ED51C6E324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19</a:t>
            </a:fld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BDE9A87-17C5-498D-94DC-943ECB424D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I. Sauvegarde Sud-Morvan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168400"/>
            <a:ext cx="8786813" cy="41322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 </a:t>
            </a: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Plus de 1.000 adhérents venant de tous horizons</a:t>
            </a:r>
          </a:p>
          <a:p>
            <a:pPr algn="just" eaLnBrk="1" hangingPunct="1">
              <a:defRPr/>
            </a:pPr>
            <a:endParaRPr lang="fr-FR" altLang="fr-FR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r>
              <a:rPr lang="fr-FR" altLang="fr-FR" b="1" u="sng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Objectifs de l’association</a:t>
            </a:r>
          </a:p>
          <a:p>
            <a:pPr marL="449263" indent="-449263" algn="just" eaLnBrk="1" hangingPunct="1">
              <a:buFontTx/>
              <a:buChar char="•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Préserver l’environnement et la biodiversité du Sud-Morvan</a:t>
            </a:r>
            <a:b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Augmenter nos connaissances dans le domaine de la biodiversité locale, en particulier sur les oiseaux migrateurs.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Rétablir la vérité sur la </a:t>
            </a:r>
            <a:r>
              <a:rPr lang="fr-FR" altLang="fr-FR" u="sng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transition énergétique</a:t>
            </a: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à partir de données scientifiques, et combattre l’imposture des éoliennes géantes. </a:t>
            </a:r>
            <a:b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Guide « l’éolien et l’élu »</a:t>
            </a: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49263" indent="-449263" algn="l" eaLnBrk="1" hangingPunct="1">
              <a:buFontTx/>
              <a:buChar char="•"/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449263" indent="-449263" algn="l" eaLnBrk="1" hangingPunct="1">
              <a:buFontTx/>
              <a:buChar char="•"/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449263" indent="-449263" algn="l" eaLnBrk="1" hangingPunct="1">
              <a:buFontTx/>
              <a:buChar char="•"/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316" name="Espace réservé du numéro de diapositive 2">
            <a:extLst>
              <a:ext uri="{FF2B5EF4-FFF2-40B4-BE49-F238E27FC236}">
                <a16:creationId xmlns:a16="http://schemas.microsoft.com/office/drawing/2014/main" id="{5CD0CB0A-60E8-47B2-8E0A-937134935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13317" name="Picture 5">
            <a:extLst>
              <a:ext uri="{FF2B5EF4-FFF2-40B4-BE49-F238E27FC236}">
                <a16:creationId xmlns:a16="http://schemas.microsoft.com/office/drawing/2014/main" id="{AB678CA7-5C99-4A8F-9328-06405699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4" descr="BanniereSauvegardeSM_WEB850pix">
            <a:extLst>
              <a:ext uri="{FF2B5EF4-FFF2-40B4-BE49-F238E27FC236}">
                <a16:creationId xmlns:a16="http://schemas.microsoft.com/office/drawing/2014/main" id="{99FC740D-376E-45D9-89CC-5D4898B9F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514EC35-F98E-4C13-A25D-CB7B159E2E13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2</a:t>
            </a:fld>
            <a:endParaRPr lang="fr-F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87E60AA8-72D9-443A-9FF2-1C07AE8FF7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L’imposture écologique 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4000" b="1">
                <a:solidFill>
                  <a:srgbClr val="612E2D"/>
                </a:solidFill>
              </a:rPr>
              <a:t>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DE10B5B-CD45-4814-B872-5DA8BAB349A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endParaRPr lang="fr-FR" altLang="fr-FR" sz="280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algn="just" eaLnBrk="1" hangingPunct="1"/>
            <a:r>
              <a:rPr lang="fr-FR" altLang="fr-FR" sz="28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	</a:t>
            </a:r>
          </a:p>
          <a:p>
            <a:pPr algn="just" eaLnBrk="1" hangingPunct="1"/>
            <a:endParaRPr lang="fr-FR" altLang="fr-FR" sz="280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algn="just" eaLnBrk="1" hangingPunct="1"/>
            <a:endParaRPr lang="fr-FR" altLang="fr-FR" sz="280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algn="just" eaLnBrk="1" hangingPunct="1"/>
            <a:r>
              <a:rPr lang="fr-FR" altLang="fr-FR" sz="28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Machines Nordex de 4,5 MW : </a:t>
            </a:r>
          </a:p>
          <a:p>
            <a:pPr algn="just" eaLnBrk="1" hangingPunct="1"/>
            <a:r>
              <a:rPr lang="fr-FR" altLang="fr-FR" sz="28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Avec quel métal sont fabriqués les aimants permanents des nacelles ? </a:t>
            </a:r>
          </a:p>
          <a:p>
            <a:pPr algn="just" eaLnBrk="1" hangingPunct="1"/>
            <a:endParaRPr lang="fr-FR" altLang="fr-FR" sz="2800">
              <a:solidFill>
                <a:srgbClr val="00B0F0"/>
              </a:solidFill>
              <a:latin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31748" name="Espace réservé du numéro de diapositive 2">
            <a:extLst>
              <a:ext uri="{FF2B5EF4-FFF2-40B4-BE49-F238E27FC236}">
                <a16:creationId xmlns:a16="http://schemas.microsoft.com/office/drawing/2014/main" id="{0E76268C-60CF-4AFF-B35F-4442FE0B2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31749" name="Picture 5">
            <a:extLst>
              <a:ext uri="{FF2B5EF4-FFF2-40B4-BE49-F238E27FC236}">
                <a16:creationId xmlns:a16="http://schemas.microsoft.com/office/drawing/2014/main" id="{F35209A4-4C54-4294-985B-535B70057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4" descr="BanniereSauvegardeSM_WEB850pix">
            <a:extLst>
              <a:ext uri="{FF2B5EF4-FFF2-40B4-BE49-F238E27FC236}">
                <a16:creationId xmlns:a16="http://schemas.microsoft.com/office/drawing/2014/main" id="{999CA5F7-CEFC-4AE5-B3F2-9C6E41D8F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Image 2">
            <a:extLst>
              <a:ext uri="{FF2B5EF4-FFF2-40B4-BE49-F238E27FC236}">
                <a16:creationId xmlns:a16="http://schemas.microsoft.com/office/drawing/2014/main" id="{D240C2BF-C260-4CD5-B494-476BFDC62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72199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98A6DBC-ED49-44F2-8E68-CD43296FE998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20</a:t>
            </a:fld>
            <a:endParaRPr lang="fr-F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A20B161-C461-45F1-8220-837A12BCAE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L’imposture écologique 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4000" b="1">
                <a:solidFill>
                  <a:srgbClr val="612E2D"/>
                </a:solidFill>
              </a:rPr>
              <a:t>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« Les éoliennes sont écologiques » </a:t>
            </a:r>
            <a:r>
              <a:rPr lang="fr-FR" altLang="fr-FR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FAUX</a:t>
            </a:r>
          </a:p>
          <a:p>
            <a:pPr algn="just" eaLnBrk="1" hangingPunct="1">
              <a:defRPr/>
            </a:pPr>
            <a:endParaRPr lang="fr-FR" altLang="fr-FR" sz="28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algn="just" eaLnBrk="1" hangingPunct="1"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Ce sont de grosses machines industrielles en pleine campagne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Massifs en béton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0,5T à 1T de </a:t>
            </a:r>
            <a:r>
              <a:rPr lang="fr-FR" altLang="fr-FR" sz="28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Neodyme</a:t>
            </a: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par machine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Pales non recyclées</a:t>
            </a:r>
          </a:p>
          <a:p>
            <a:pPr algn="l" eaLnBrk="1" hangingPunct="1"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72" name="Espace réservé du numéro de diapositive 2">
            <a:extLst>
              <a:ext uri="{FF2B5EF4-FFF2-40B4-BE49-F238E27FC236}">
                <a16:creationId xmlns:a16="http://schemas.microsoft.com/office/drawing/2014/main" id="{11A264B7-38E7-4EAF-B233-7ED19854D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32773" name="Picture 5">
            <a:extLst>
              <a:ext uri="{FF2B5EF4-FFF2-40B4-BE49-F238E27FC236}">
                <a16:creationId xmlns:a16="http://schemas.microsoft.com/office/drawing/2014/main" id="{AA445DAF-4CCB-47F0-859E-18CFEAD2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4" descr="BanniereSauvegardeSM_WEB850pix">
            <a:extLst>
              <a:ext uri="{FF2B5EF4-FFF2-40B4-BE49-F238E27FC236}">
                <a16:creationId xmlns:a16="http://schemas.microsoft.com/office/drawing/2014/main" id="{36A772F7-DB68-4574-91EA-029C4F0B3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5D7206E-4206-4890-8B48-DA2C2A9D650A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21</a:t>
            </a:fld>
            <a:endParaRPr lang="fr-F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EE94972-ECBC-494A-8764-EB31485F57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L’imposture écologique 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4000" b="1">
                <a:solidFill>
                  <a:srgbClr val="612E2D"/>
                </a:solidFill>
              </a:rPr>
              <a:t>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7B10BA15-EC5E-4F02-B3A1-BF76C351342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endParaRPr lang="nn-NO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nn-NO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USA, Casper Wyoming, 1er août 2019</a:t>
            </a:r>
          </a:p>
        </p:txBody>
      </p:sp>
      <p:sp>
        <p:nvSpPr>
          <p:cNvPr id="33796" name="Espace réservé du numéro de diapositive 2">
            <a:extLst>
              <a:ext uri="{FF2B5EF4-FFF2-40B4-BE49-F238E27FC236}">
                <a16:creationId xmlns:a16="http://schemas.microsoft.com/office/drawing/2014/main" id="{E6354BC0-AA3A-465E-BB0D-D703C33FC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33797" name="Picture 5">
            <a:extLst>
              <a:ext uri="{FF2B5EF4-FFF2-40B4-BE49-F238E27FC236}">
                <a16:creationId xmlns:a16="http://schemas.microsoft.com/office/drawing/2014/main" id="{E108041C-C1F6-47EC-BE90-D4AD890F2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4" descr="BanniereSauvegardeSM_WEB850pix">
            <a:extLst>
              <a:ext uri="{FF2B5EF4-FFF2-40B4-BE49-F238E27FC236}">
                <a16:creationId xmlns:a16="http://schemas.microsoft.com/office/drawing/2014/main" id="{0BBB5BD5-FB65-45E1-86D6-1F8C0EAB2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Sous-titre 1">
            <a:extLst>
              <a:ext uri="{FF2B5EF4-FFF2-40B4-BE49-F238E27FC236}">
                <a16:creationId xmlns:a16="http://schemas.microsoft.com/office/drawing/2014/main" id="{30DF95F5-CD88-470E-9926-554E90EC709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pic>
        <p:nvPicPr>
          <p:cNvPr id="33800" name="Picture 2">
            <a:extLst>
              <a:ext uri="{FF2B5EF4-FFF2-40B4-BE49-F238E27FC236}">
                <a16:creationId xmlns:a16="http://schemas.microsoft.com/office/drawing/2014/main" id="{EAB3112B-C225-4A1F-857A-CDAACB697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376363"/>
            <a:ext cx="4967288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BFDA0F8-FE67-46B3-A80A-BD2E98631021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22</a:t>
            </a:fld>
            <a:endParaRPr lang="fr-F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66DFF83B-871D-491F-994A-9590C1E5C1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600" b="1">
                <a:solidFill>
                  <a:srgbClr val="612E2D"/>
                </a:solidFill>
              </a:rPr>
              <a:t>Les affirmations de Total Quadran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34820" name="Espace réservé du numéro de diapositive 2">
            <a:extLst>
              <a:ext uri="{FF2B5EF4-FFF2-40B4-BE49-F238E27FC236}">
                <a16:creationId xmlns:a16="http://schemas.microsoft.com/office/drawing/2014/main" id="{079973FD-8E23-4084-B9BA-53DF9808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34821" name="Picture 5">
            <a:extLst>
              <a:ext uri="{FF2B5EF4-FFF2-40B4-BE49-F238E27FC236}">
                <a16:creationId xmlns:a16="http://schemas.microsoft.com/office/drawing/2014/main" id="{EC66C996-A56C-4DBB-B20D-B08172014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4" descr="BanniereSauvegardeSM_WEB850pix">
            <a:extLst>
              <a:ext uri="{FF2B5EF4-FFF2-40B4-BE49-F238E27FC236}">
                <a16:creationId xmlns:a16="http://schemas.microsoft.com/office/drawing/2014/main" id="{0D0EF96E-5780-461D-8C06-D8807B805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Image 2">
            <a:extLst>
              <a:ext uri="{FF2B5EF4-FFF2-40B4-BE49-F238E27FC236}">
                <a16:creationId xmlns:a16="http://schemas.microsoft.com/office/drawing/2014/main" id="{BC7C09D2-9E7A-49FF-ACDB-8778E5D09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98575"/>
            <a:ext cx="6408737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0E28465-778F-4BEE-AA95-FB3F9AAE0583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23</a:t>
            </a:fld>
            <a:endParaRPr lang="fr-F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EA1C7AF0-35D2-4B2A-A9E7-C1A1B2F00A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L’imposture écologique 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4000" b="1">
                <a:solidFill>
                  <a:srgbClr val="612E2D"/>
                </a:solidFill>
              </a:rPr>
              <a:t>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defRPr/>
            </a:pPr>
            <a:r>
              <a:rPr lang="fr-FR" altLang="fr-FR" sz="2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Recyclage / Démantèlement : </a:t>
            </a:r>
          </a:p>
          <a:p>
            <a:pPr algn="just" eaLnBrk="1" hangingPunct="1"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Nouvel arrêté du 22/06/20, applicable au 1/7/22</a:t>
            </a:r>
          </a:p>
          <a:p>
            <a:pPr marL="457200" indent="-457200" algn="just" eaLnBrk="1" hangingPunct="1">
              <a:buFontTx/>
              <a:buChar char="-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90% de la masse des éoliennes recyclable </a:t>
            </a:r>
            <a:r>
              <a:rPr lang="fr-FR" altLang="fr-FR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(y.c. béton) </a:t>
            </a:r>
          </a:p>
          <a:p>
            <a:pPr marL="457200" indent="-457200" algn="just" eaLnBrk="1" hangingPunct="1">
              <a:buFontTx/>
              <a:buChar char="-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35% de la masse des rotors réutilisée</a:t>
            </a:r>
          </a:p>
          <a:p>
            <a:pPr algn="just" eaLnBrk="1" hangingPunct="1"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Quels seront les engagements des promoteurs vis-à-vis des propriétaires ? </a:t>
            </a:r>
          </a:p>
          <a:p>
            <a:pPr algn="just" eaLnBrk="1" hangingPunct="1"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Sont-ils fiables dans la durée ? </a:t>
            </a:r>
          </a:p>
          <a:p>
            <a:pPr algn="just" eaLnBrk="1" hangingPunct="1"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Qui assurera le démantèlement ? A quel prix ? </a:t>
            </a:r>
          </a:p>
        </p:txBody>
      </p:sp>
      <p:sp>
        <p:nvSpPr>
          <p:cNvPr id="35844" name="Espace réservé du numéro de diapositive 2">
            <a:extLst>
              <a:ext uri="{FF2B5EF4-FFF2-40B4-BE49-F238E27FC236}">
                <a16:creationId xmlns:a16="http://schemas.microsoft.com/office/drawing/2014/main" id="{CA6DBEE8-83B9-4C83-B58D-C867166E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35845" name="Picture 5">
            <a:extLst>
              <a:ext uri="{FF2B5EF4-FFF2-40B4-BE49-F238E27FC236}">
                <a16:creationId xmlns:a16="http://schemas.microsoft.com/office/drawing/2014/main" id="{EB6520D4-0E4F-4636-94F4-2F379B043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4" descr="BanniereSauvegardeSM_WEB850pix">
            <a:extLst>
              <a:ext uri="{FF2B5EF4-FFF2-40B4-BE49-F238E27FC236}">
                <a16:creationId xmlns:a16="http://schemas.microsoft.com/office/drawing/2014/main" id="{0AAF0F4A-067D-43DF-9146-BC612DE6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BE3DD58-85F0-4E53-AE5F-7FBE2302DF56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24</a:t>
            </a:fld>
            <a:endParaRPr lang="fr-F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9052D705-AEB1-465C-BB07-3C69B54FD4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L’imposture écologique 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4000" b="1">
                <a:solidFill>
                  <a:srgbClr val="612E2D"/>
                </a:solidFill>
              </a:rPr>
              <a:t>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91B8AF9-DFA8-4F84-9F93-94FF75947CD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defRPr/>
            </a:pPr>
            <a:r>
              <a:rPr lang="nn-NO" altLang="fr-FR" sz="2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Bien-être, santé et sécurité humaines</a:t>
            </a:r>
          </a:p>
          <a:p>
            <a:pPr algn="just" eaLnBrk="1" hangingPunct="1">
              <a:defRPr/>
            </a:pPr>
            <a:r>
              <a:rPr lang="nn-NO" altLang="fr-FR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1. Bruit et Santé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Code Santé Publique modifié pour les éoliennes le 26/8/11 </a:t>
            </a:r>
            <a:b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(seuil 35 dB au lieu de 30 dB </a:t>
            </a:r>
            <a: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trois fois plus</a:t>
            </a:r>
            <a: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 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Complexité des bridages</a:t>
            </a:r>
          </a:p>
          <a:p>
            <a:pPr algn="just" eaLnBrk="1" hangingPunct="1">
              <a:defRPr/>
            </a:pPr>
            <a: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Exemple du dossier Voltalia : 68 cas de bridages ! </a:t>
            </a:r>
            <a:b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Contrôles après construction non réalisables</a:t>
            </a:r>
          </a:p>
          <a:p>
            <a:pPr algn="just" eaLnBrk="1" hangingPunct="1">
              <a:defRPr/>
            </a:pPr>
            <a: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Nuisances sans solutions pour les riverains</a:t>
            </a:r>
            <a:endParaRPr lang="nn-NO" altLang="fr-FR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868" name="Espace réservé du numéro de diapositive 2">
            <a:extLst>
              <a:ext uri="{FF2B5EF4-FFF2-40B4-BE49-F238E27FC236}">
                <a16:creationId xmlns:a16="http://schemas.microsoft.com/office/drawing/2014/main" id="{82EC70FB-923B-465B-B0EA-CEDA8D2A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36869" name="Picture 5">
            <a:extLst>
              <a:ext uri="{FF2B5EF4-FFF2-40B4-BE49-F238E27FC236}">
                <a16:creationId xmlns:a16="http://schemas.microsoft.com/office/drawing/2014/main" id="{EE3B6225-E9EB-4959-A045-23A81BCF5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4" descr="BanniereSauvegardeSM_WEB850pix">
            <a:extLst>
              <a:ext uri="{FF2B5EF4-FFF2-40B4-BE49-F238E27FC236}">
                <a16:creationId xmlns:a16="http://schemas.microsoft.com/office/drawing/2014/main" id="{EE2BE66E-68AF-4F9A-8AF6-E36068FB1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E89444B-2BB1-47A9-B713-F9B1A51D39C2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25</a:t>
            </a:fld>
            <a:endParaRPr lang="fr-F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0FDDC96-B7D3-4311-9362-89F5988811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33400" y="4984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2800" b="1">
                <a:solidFill>
                  <a:srgbClr val="612E2D"/>
                </a:solidFill>
              </a:rPr>
              <a:t>Etude acoustique Voltalia - Marly</a:t>
            </a:r>
            <a:br>
              <a:rPr lang="fr-FR" altLang="fr-FR" sz="4000" b="1">
                <a:solidFill>
                  <a:srgbClr val="612E2D"/>
                </a:solidFill>
              </a:rPr>
            </a:b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078C27A7-5AFA-40A7-8AE6-16D018D1281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r>
              <a:rPr lang="nn-NO" altLang="fr-FR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	</a:t>
            </a:r>
            <a:endParaRPr lang="nn-NO" altLang="fr-FR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892" name="Espace réservé du numéro de diapositive 2">
            <a:extLst>
              <a:ext uri="{FF2B5EF4-FFF2-40B4-BE49-F238E27FC236}">
                <a16:creationId xmlns:a16="http://schemas.microsoft.com/office/drawing/2014/main" id="{7A2DEE74-F851-4854-A465-6799AAEE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37893" name="Picture 5">
            <a:extLst>
              <a:ext uri="{FF2B5EF4-FFF2-40B4-BE49-F238E27FC236}">
                <a16:creationId xmlns:a16="http://schemas.microsoft.com/office/drawing/2014/main" id="{2B3833F5-0510-47C7-8F41-85991E902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4" descr="BanniereSauvegardeSM_WEB850pix">
            <a:extLst>
              <a:ext uri="{FF2B5EF4-FFF2-40B4-BE49-F238E27FC236}">
                <a16:creationId xmlns:a16="http://schemas.microsoft.com/office/drawing/2014/main" id="{4151A1D4-C44A-4344-9781-E6BB751DE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Image 2">
            <a:extLst>
              <a:ext uri="{FF2B5EF4-FFF2-40B4-BE49-F238E27FC236}">
                <a16:creationId xmlns:a16="http://schemas.microsoft.com/office/drawing/2014/main" id="{3B8E4354-5D13-4EFD-B0C5-FC59595B6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704850"/>
            <a:ext cx="5494337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6EB9D62-1212-4E8F-A54F-E894F355AC7A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26</a:t>
            </a:fld>
            <a:endParaRPr lang="fr-F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796A8C2D-1435-41C9-9556-B4D1694BEE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L’imposture écologique 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4000" b="1">
                <a:solidFill>
                  <a:srgbClr val="612E2D"/>
                </a:solidFill>
              </a:rPr>
              <a:t>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91B8AF9-DFA8-4F84-9F93-94FF75947CD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defRPr/>
            </a:pPr>
            <a:r>
              <a:rPr lang="nn-NO" altLang="fr-FR" sz="2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Bien-être, santé et sécurité humaines</a:t>
            </a:r>
          </a:p>
          <a:p>
            <a:pPr algn="just" eaLnBrk="1" hangingPunct="1">
              <a:defRPr/>
            </a:pPr>
            <a:r>
              <a:rPr lang="nn-NO" altLang="fr-FR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1. Bruit et Santé (suite)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Infrasons ? 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Distance aux habitations</a:t>
            </a:r>
          </a:p>
          <a:p>
            <a:pPr algn="just" eaLnBrk="1" hangingPunct="1">
              <a:defRPr/>
            </a:pPr>
            <a:r>
              <a:rPr lang="fr-FR" sz="2000" dirty="0">
                <a:solidFill>
                  <a:srgbClr val="0070C0"/>
                </a:solidFill>
              </a:rPr>
              <a:t>L’article L553-1 du code de l’environnement</a:t>
            </a:r>
            <a:r>
              <a:rPr lang="nn-NO" altLang="fr-FR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(règle des 500m) </a:t>
            </a:r>
            <a:r>
              <a:rPr lang="fr-FR" sz="2000" dirty="0">
                <a:solidFill>
                  <a:srgbClr val="0070C0"/>
                </a:solidFill>
              </a:rPr>
              <a:t>a fait l’objet de nombreux débats lors de son vote,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à"/>
              <a:defRPr/>
            </a:pPr>
            <a:r>
              <a:rPr lang="fr-FR" sz="2000" dirty="0">
                <a:solidFill>
                  <a:srgbClr val="0070C0"/>
                </a:solidFill>
                <a:sym typeface="Wingdings" panose="05000000000000000000" pitchFamily="2" charset="2"/>
              </a:rPr>
              <a:t>Mais a</a:t>
            </a:r>
            <a:r>
              <a:rPr lang="fr-FR" sz="2000" dirty="0">
                <a:solidFill>
                  <a:srgbClr val="0070C0"/>
                </a:solidFill>
              </a:rPr>
              <a:t>ppréciation du Préfet (et des Maires !) au cas par cas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à"/>
              <a:defRPr/>
            </a:pPr>
            <a:r>
              <a:rPr lang="fr-FR" sz="2000" dirty="0">
                <a:solidFill>
                  <a:srgbClr val="0070C0"/>
                </a:solidFill>
              </a:rPr>
              <a:t>Le 8/9/16, Ségolène Royal : « En principe c'est 1000m, mais ça dépend après de la nature de l’habitat ».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à"/>
              <a:defRPr/>
            </a:pPr>
            <a:r>
              <a:rPr lang="fr-FR" sz="2000" dirty="0">
                <a:solidFill>
                  <a:srgbClr val="0070C0"/>
                </a:solidFill>
              </a:rPr>
              <a:t>Depuis septembre 2019, la distance mini est de 1000m en Allemagne</a:t>
            </a:r>
          </a:p>
          <a:p>
            <a:pPr algn="just" eaLnBrk="1" hangingPunct="1">
              <a:defRPr/>
            </a:pPr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nn-NO" altLang="fr-FR" dirty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USA, Casper Wyoming, 1er août 2019</a:t>
            </a:r>
          </a:p>
        </p:txBody>
      </p:sp>
      <p:sp>
        <p:nvSpPr>
          <p:cNvPr id="38916" name="Espace réservé du numéro de diapositive 2">
            <a:extLst>
              <a:ext uri="{FF2B5EF4-FFF2-40B4-BE49-F238E27FC236}">
                <a16:creationId xmlns:a16="http://schemas.microsoft.com/office/drawing/2014/main" id="{E84AB54F-E517-4A31-835E-64103661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38917" name="Picture 5">
            <a:extLst>
              <a:ext uri="{FF2B5EF4-FFF2-40B4-BE49-F238E27FC236}">
                <a16:creationId xmlns:a16="http://schemas.microsoft.com/office/drawing/2014/main" id="{9D327946-33CE-4435-825C-B1A57E4D9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4" descr="BanniereSauvegardeSM_WEB850pix">
            <a:extLst>
              <a:ext uri="{FF2B5EF4-FFF2-40B4-BE49-F238E27FC236}">
                <a16:creationId xmlns:a16="http://schemas.microsoft.com/office/drawing/2014/main" id="{F1BE427A-894F-4E58-816D-51EDE4E81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A7DF46F-6463-4FB7-98C4-7C9984E68B82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27</a:t>
            </a:fld>
            <a:endParaRPr lang="fr-F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87E1A45-59A2-44AE-9659-02E8EAC214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L’imposture écologique 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4000" b="1">
                <a:solidFill>
                  <a:srgbClr val="612E2D"/>
                </a:solidFill>
              </a:rPr>
              <a:t>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91B8AF9-DFA8-4F84-9F93-94FF75947CD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85762" y="1229079"/>
            <a:ext cx="8786813" cy="40036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defRPr/>
            </a:pPr>
            <a:r>
              <a:rPr lang="nn-NO" altLang="fr-FR" sz="2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Bien-être, santé et sécurité humaines</a:t>
            </a:r>
          </a:p>
          <a:p>
            <a:pPr algn="just" eaLnBrk="1" hangingPunct="1">
              <a:defRPr/>
            </a:pPr>
            <a:r>
              <a:rPr lang="nn-NO" altLang="fr-FR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2. Sécurité 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Les recommandations des constructeurs </a:t>
            </a:r>
          </a:p>
          <a:p>
            <a:pPr marL="800100" lvl="1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Ne pas rester dans un rayon de 400m, sauf nécessité</a:t>
            </a:r>
          </a:p>
          <a:p>
            <a:pPr marL="800100" lvl="1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S’assurer que les enfants ne puissent pas jouer à proximité</a:t>
            </a:r>
          </a:p>
          <a:p>
            <a:pPr algn="just" eaLnBrk="1" hangingPunct="1">
              <a:defRPr/>
            </a:pPr>
            <a:r>
              <a:rPr lang="nn-NO" altLang="fr-FR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Dilemme sur les chemins de randonnée : </a:t>
            </a:r>
          </a:p>
          <a:p>
            <a:pPr algn="just" eaLnBrk="1" hangingPunct="1">
              <a:defRPr/>
            </a:pPr>
            <a:r>
              <a:rPr lang="nn-NO" altLang="fr-FR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Les interdire ou faire prendre des risques aux promeneurs ? </a:t>
            </a:r>
            <a:endParaRPr lang="nn-NO" altLang="fr-FR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 règle des 500m des habitations n’est pas acceptable du point de vue de la sécurité </a:t>
            </a:r>
            <a:r>
              <a:rPr lang="nn-NO" altLang="fr-FR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(machines de 200m !)</a:t>
            </a:r>
          </a:p>
          <a:p>
            <a:pPr marL="914400" lvl="1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à cause des projections de pales, un forum britannique recommande une distance de 1 mile =1,6 km</a:t>
            </a:r>
          </a:p>
          <a:p>
            <a:pPr algn="just" eaLnBrk="1" hangingPunct="1">
              <a:defRPr/>
            </a:pPr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nn-NO" altLang="fr-FR" dirty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USA, Casper Wyoming, 1er août 2019</a:t>
            </a:r>
          </a:p>
        </p:txBody>
      </p:sp>
      <p:sp>
        <p:nvSpPr>
          <p:cNvPr id="39940" name="Espace réservé du numéro de diapositive 2">
            <a:extLst>
              <a:ext uri="{FF2B5EF4-FFF2-40B4-BE49-F238E27FC236}">
                <a16:creationId xmlns:a16="http://schemas.microsoft.com/office/drawing/2014/main" id="{A0B81343-39FA-4F56-AB1A-7DC01918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39941" name="Picture 5">
            <a:extLst>
              <a:ext uri="{FF2B5EF4-FFF2-40B4-BE49-F238E27FC236}">
                <a16:creationId xmlns:a16="http://schemas.microsoft.com/office/drawing/2014/main" id="{A0205FCC-0E7F-45AF-8400-E40E4F05E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4" descr="BanniereSauvegardeSM_WEB850pix">
            <a:extLst>
              <a:ext uri="{FF2B5EF4-FFF2-40B4-BE49-F238E27FC236}">
                <a16:creationId xmlns:a16="http://schemas.microsoft.com/office/drawing/2014/main" id="{DD27E64E-6ED7-418A-ADC8-34CD25D9A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ED68CB5-68D7-49CC-BD98-35EB85BB9336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28</a:t>
            </a:fld>
            <a:endParaRPr lang="fr-F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D0BED00-DB25-423A-9DEF-C8FD21286D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III. Pourquoi installer des éoliennes en Sud-Morvan ? 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defRPr/>
            </a:pPr>
            <a:endParaRPr lang="fr-FR" altLang="fr-FR" sz="28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449263" indent="-449263" algn="l" eaLnBrk="1" hangingPunct="1">
              <a:buFontTx/>
              <a:buChar char="•"/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964" name="Espace réservé du numéro de diapositive 2">
            <a:extLst>
              <a:ext uri="{FF2B5EF4-FFF2-40B4-BE49-F238E27FC236}">
                <a16:creationId xmlns:a16="http://schemas.microsoft.com/office/drawing/2014/main" id="{6A0C149C-FB2D-4AAA-A154-3D2752F6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40965" name="Picture 5">
            <a:extLst>
              <a:ext uri="{FF2B5EF4-FFF2-40B4-BE49-F238E27FC236}">
                <a16:creationId xmlns:a16="http://schemas.microsoft.com/office/drawing/2014/main" id="{6F449730-4AD0-4468-97BC-AB6B2687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4" descr="BanniereSauvegardeSM_WEB850pix">
            <a:extLst>
              <a:ext uri="{FF2B5EF4-FFF2-40B4-BE49-F238E27FC236}">
                <a16:creationId xmlns:a16="http://schemas.microsoft.com/office/drawing/2014/main" id="{45355F3B-B6F4-4784-9960-8F1D0B60D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Image 1">
            <a:extLst>
              <a:ext uri="{FF2B5EF4-FFF2-40B4-BE49-F238E27FC236}">
                <a16:creationId xmlns:a16="http://schemas.microsoft.com/office/drawing/2014/main" id="{CE84F157-F104-4A61-9E48-C5B92BE54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501775"/>
            <a:ext cx="3776663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3661763-F5EB-4B2D-8A63-9DE212603DBD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29</a:t>
            </a:fld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06B2823-1851-4900-825D-6CD27CD73B2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I. La transition énergétique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Les émissions de « Carbone »</a:t>
            </a:r>
            <a:b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sont la source principale </a:t>
            </a:r>
            <a:b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du réchauffement climatique 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Transports 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Industrie et Agriculture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Bâtiments 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Energie électrique (25%, mais seulement 8% du CO2)</a:t>
            </a:r>
          </a:p>
        </p:txBody>
      </p:sp>
      <p:sp>
        <p:nvSpPr>
          <p:cNvPr id="14340" name="Espace réservé du numéro de diapositive 2">
            <a:extLst>
              <a:ext uri="{FF2B5EF4-FFF2-40B4-BE49-F238E27FC236}">
                <a16:creationId xmlns:a16="http://schemas.microsoft.com/office/drawing/2014/main" id="{B6D4C6EB-DB44-4ED4-9CD1-2C0EA707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14341" name="Picture 5">
            <a:extLst>
              <a:ext uri="{FF2B5EF4-FFF2-40B4-BE49-F238E27FC236}">
                <a16:creationId xmlns:a16="http://schemas.microsoft.com/office/drawing/2014/main" id="{9AD86A1E-479D-4023-9F7B-5004CB48B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4" descr="BanniereSauvegardeSM_WEB850pix">
            <a:extLst>
              <a:ext uri="{FF2B5EF4-FFF2-40B4-BE49-F238E27FC236}">
                <a16:creationId xmlns:a16="http://schemas.microsoft.com/office/drawing/2014/main" id="{C3956CA6-BA94-4823-AF03-0C0627284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Image 1">
            <a:extLst>
              <a:ext uri="{FF2B5EF4-FFF2-40B4-BE49-F238E27FC236}">
                <a16:creationId xmlns:a16="http://schemas.microsoft.com/office/drawing/2014/main" id="{4932DEC8-3486-4430-B5C5-F9D7DF043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3" y="1843088"/>
            <a:ext cx="26463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ECA46FB-0C14-473A-98AA-6E09F4BA0025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3</a:t>
            </a:fld>
            <a:endParaRPr lang="fr-F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997EF7D-9211-4ECE-81AF-6A6D36E71F8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Les projets en Sud-Morvan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defRPr/>
            </a:pPr>
            <a:endParaRPr lang="fr-FR" altLang="fr-FR" sz="28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449263" indent="-449263" algn="l" eaLnBrk="1" hangingPunct="1">
              <a:buFontTx/>
              <a:buChar char="•"/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988" name="Espace réservé du numéro de diapositive 2">
            <a:extLst>
              <a:ext uri="{FF2B5EF4-FFF2-40B4-BE49-F238E27FC236}">
                <a16:creationId xmlns:a16="http://schemas.microsoft.com/office/drawing/2014/main" id="{A2EAA9B5-1C30-4698-A620-E282989B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41989" name="Picture 5">
            <a:extLst>
              <a:ext uri="{FF2B5EF4-FFF2-40B4-BE49-F238E27FC236}">
                <a16:creationId xmlns:a16="http://schemas.microsoft.com/office/drawing/2014/main" id="{4E444153-260C-40F9-B0BE-AA67B4ABC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0" name="Picture 4" descr="BanniereSauvegardeSM_WEB850pix">
            <a:extLst>
              <a:ext uri="{FF2B5EF4-FFF2-40B4-BE49-F238E27FC236}">
                <a16:creationId xmlns:a16="http://schemas.microsoft.com/office/drawing/2014/main" id="{3A1C4171-E946-449D-A4C8-9BCC3B1A1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32B0BE2B-EEFC-41ED-BE76-3877E40FD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065213"/>
            <a:ext cx="6142037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CE90DBD-0D3E-4CF0-9B82-E6CF0730BDFB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30</a:t>
            </a:fld>
            <a:endParaRPr lang="fr-F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2268B9BE-8E6D-452A-9414-91D5FA32E71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200" b="1">
                <a:solidFill>
                  <a:srgbClr val="612E2D"/>
                </a:solidFill>
              </a:rPr>
              <a:t>Le projet Tersainly de Total Quadran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43012" name="Espace réservé du numéro de diapositive 2">
            <a:extLst>
              <a:ext uri="{FF2B5EF4-FFF2-40B4-BE49-F238E27FC236}">
                <a16:creationId xmlns:a16="http://schemas.microsoft.com/office/drawing/2014/main" id="{204359BC-F840-4D08-BAE3-78378C0A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43013" name="Picture 5">
            <a:extLst>
              <a:ext uri="{FF2B5EF4-FFF2-40B4-BE49-F238E27FC236}">
                <a16:creationId xmlns:a16="http://schemas.microsoft.com/office/drawing/2014/main" id="{8E7D9C7E-11B8-46B2-ADB4-1075B0573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4" descr="BanniereSauvegardeSM_WEB850pix">
            <a:extLst>
              <a:ext uri="{FF2B5EF4-FFF2-40B4-BE49-F238E27FC236}">
                <a16:creationId xmlns:a16="http://schemas.microsoft.com/office/drawing/2014/main" id="{A468185B-585D-491E-9A24-AA739F919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EDF06963-29F9-4AAE-A5B1-BADA494EB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052513"/>
            <a:ext cx="74104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5C97146-099F-47BD-A0C1-3924F2B601A7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31</a:t>
            </a:fld>
            <a:endParaRPr lang="fr-F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137EF025-157E-4108-B1F7-AEBBEEC485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0"/>
            <a:ext cx="7772400" cy="1298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200" b="1">
                <a:solidFill>
                  <a:srgbClr val="612E2D"/>
                </a:solidFill>
              </a:rPr>
              <a:t>La « zone d’étude Tersainly de TQN  </a:t>
            </a: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DBA4CC98-B15A-4056-8F59-7B5D5EC4D05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endParaRPr lang="fr-FR" altLang="fr-FR" sz="280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036" name="Espace réservé du numéro de diapositive 2">
            <a:extLst>
              <a:ext uri="{FF2B5EF4-FFF2-40B4-BE49-F238E27FC236}">
                <a16:creationId xmlns:a16="http://schemas.microsoft.com/office/drawing/2014/main" id="{61F2AC90-EFBE-4648-9A39-2D61F28A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44037" name="Picture 5">
            <a:extLst>
              <a:ext uri="{FF2B5EF4-FFF2-40B4-BE49-F238E27FC236}">
                <a16:creationId xmlns:a16="http://schemas.microsoft.com/office/drawing/2014/main" id="{EAA6709F-9987-4436-98F2-705251A40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4" descr="BanniereSauvegardeSM_WEB850pix">
            <a:extLst>
              <a:ext uri="{FF2B5EF4-FFF2-40B4-BE49-F238E27FC236}">
                <a16:creationId xmlns:a16="http://schemas.microsoft.com/office/drawing/2014/main" id="{C22176BE-599B-43AD-AE30-4DE92B91E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82919656-7B3C-4B3B-B307-0453BDFB6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52513"/>
            <a:ext cx="903446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069C02F-2AC7-43A2-AC60-F811E1F33A0A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32</a:t>
            </a:fld>
            <a:endParaRPr lang="fr-F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3647742C-BACF-471B-9165-BAC6404A15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200" b="1">
                <a:solidFill>
                  <a:srgbClr val="612E2D"/>
                </a:solidFill>
              </a:rPr>
              <a:t>Le projet Tersainly de Total Quadran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168400"/>
            <a:ext cx="8786813" cy="43068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defRPr/>
            </a:pPr>
            <a:endParaRPr lang="fr-FR" altLang="fr-FR" sz="28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fr-FR" altLang="fr-FR" sz="28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fr-FR" altLang="fr-FR" sz="28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fr-FR" altLang="fr-FR" sz="28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fr-FR" altLang="fr-FR" sz="28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fr-FR" altLang="fr-FR" sz="28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endParaRPr lang="fr-FR" altLang="fr-FR" sz="28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à"/>
              <a:defRPr/>
            </a:pPr>
            <a:r>
              <a:rPr lang="fr-FR" altLang="fr-FR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10 éoliennes maximum : jusqu’à quand ?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à"/>
              <a:defRPr/>
            </a:pPr>
            <a:r>
              <a:rPr lang="fr-FR" altLang="fr-FR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Zone de passage des rapaces et couloir secondaire pour les grues !! </a:t>
            </a:r>
            <a:endParaRPr lang="fr-FR" altLang="fr-FR" sz="20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060" name="Espace réservé du numéro de diapositive 2">
            <a:extLst>
              <a:ext uri="{FF2B5EF4-FFF2-40B4-BE49-F238E27FC236}">
                <a16:creationId xmlns:a16="http://schemas.microsoft.com/office/drawing/2014/main" id="{54510F28-405A-45FD-88E6-90BA8A4A8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45061" name="Picture 5">
            <a:extLst>
              <a:ext uri="{FF2B5EF4-FFF2-40B4-BE49-F238E27FC236}">
                <a16:creationId xmlns:a16="http://schemas.microsoft.com/office/drawing/2014/main" id="{186608A0-8FAE-42E8-9208-EA5BB62C1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4" descr="BanniereSauvegardeSM_WEB850pix">
            <a:extLst>
              <a:ext uri="{FF2B5EF4-FFF2-40B4-BE49-F238E27FC236}">
                <a16:creationId xmlns:a16="http://schemas.microsoft.com/office/drawing/2014/main" id="{EBF14ADA-8380-4B82-8A30-DB6E1DF72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D654C0EF-B1C3-40A1-A4A7-EF0FC57A2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400"/>
            <a:ext cx="9144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EB2ADCB-819E-4EBB-B816-35F9C2DE6EEE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33</a:t>
            </a:fld>
            <a:endParaRPr lang="fr-F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>
            <a:extLst>
              <a:ext uri="{FF2B5EF4-FFF2-40B4-BE49-F238E27FC236}">
                <a16:creationId xmlns:a16="http://schemas.microsoft.com/office/drawing/2014/main" id="{901B6C35-395E-4E76-BD10-A592351AF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" y="495300"/>
            <a:ext cx="5567363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Espèce endémique d’Europe de l’ouest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Protégée France, Europe, International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Listes rouges : France </a:t>
            </a:r>
            <a:r>
              <a:rPr lang="fr-FR" altLang="fr-FR" b="1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Vulnérable</a:t>
            </a: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BFC </a:t>
            </a:r>
            <a:r>
              <a:rPr lang="fr-FR" altLang="fr-FR" b="1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 Danger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Plan National d’Action</a:t>
            </a:r>
          </a:p>
          <a:p>
            <a:pPr eaLnBrk="1" hangingPunct="1">
              <a:spcBef>
                <a:spcPts val="2400"/>
              </a:spcBef>
            </a:pPr>
            <a:endParaRPr lang="fr-FR" altLang="fr-FR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6084" name="Picture 6">
            <a:extLst>
              <a:ext uri="{FF2B5EF4-FFF2-40B4-BE49-F238E27FC236}">
                <a16:creationId xmlns:a16="http://schemas.microsoft.com/office/drawing/2014/main" id="{E8D504AD-86E7-4100-A690-21B21D17A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54292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ZoneTexte 1">
            <a:extLst>
              <a:ext uri="{FF2B5EF4-FFF2-40B4-BE49-F238E27FC236}">
                <a16:creationId xmlns:a16="http://schemas.microsoft.com/office/drawing/2014/main" id="{F1255CCF-5503-482B-8A7A-3F8146556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5413"/>
            <a:ext cx="3917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400" b="1">
                <a:solidFill>
                  <a:srgbClr val="612E2D"/>
                </a:solidFill>
              </a:rPr>
              <a:t>M</a:t>
            </a:r>
            <a:r>
              <a:rPr lang="fr-FR" altLang="fr-FR" sz="2400">
                <a:solidFill>
                  <a:srgbClr val="612E2D"/>
                </a:solidFill>
              </a:rPr>
              <a:t>ilan Royal </a:t>
            </a:r>
            <a:r>
              <a:rPr lang="fr-FR" altLang="fr-FR" sz="2400" i="1">
                <a:solidFill>
                  <a:srgbClr val="612E2D"/>
                </a:solidFill>
              </a:rPr>
              <a:t>(Milvus milvus)</a:t>
            </a:r>
          </a:p>
        </p:txBody>
      </p:sp>
      <p:pic>
        <p:nvPicPr>
          <p:cNvPr id="17414" name="Image 3">
            <a:extLst>
              <a:ext uri="{FF2B5EF4-FFF2-40B4-BE49-F238E27FC236}">
                <a16:creationId xmlns:a16="http://schemas.microsoft.com/office/drawing/2014/main" id="{2B16BB4C-D7DB-4954-8568-657DDB09B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r="60236" b="8141"/>
          <a:stretch>
            <a:fillRect/>
          </a:stretch>
        </p:blipFill>
        <p:spPr bwMode="auto">
          <a:xfrm>
            <a:off x="804863" y="1933575"/>
            <a:ext cx="4630737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Rectangle 3">
            <a:extLst>
              <a:ext uri="{FF2B5EF4-FFF2-40B4-BE49-F238E27FC236}">
                <a16:creationId xmlns:a16="http://schemas.microsoft.com/office/drawing/2014/main" id="{57A38253-A74F-40D8-91C1-D2EDA99E6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sp>
        <p:nvSpPr>
          <p:cNvPr id="19466" name="Rectangle 3">
            <a:extLst>
              <a:ext uri="{FF2B5EF4-FFF2-40B4-BE49-F238E27FC236}">
                <a16:creationId xmlns:a16="http://schemas.microsoft.com/office/drawing/2014/main" id="{FF9EC225-599B-4678-875A-D80CB334D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1903413"/>
            <a:ext cx="3600450" cy="203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Population mondiale estimée (migraction.net, 2008)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~ 21000 à 25000 couples</a:t>
            </a:r>
          </a:p>
          <a:p>
            <a:pPr eaLnBrk="1" hangingPunct="1">
              <a:spcBef>
                <a:spcPts val="600"/>
              </a:spcBef>
            </a:pPr>
            <a:endParaRPr lang="fr-FR" altLang="fr-FR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 quasi-totalité des effectifs migrateurs traverse la France !!! </a:t>
            </a:r>
          </a:p>
          <a:p>
            <a:pPr eaLnBrk="1" hangingPunct="1">
              <a:spcBef>
                <a:spcPts val="600"/>
              </a:spcBef>
            </a:pPr>
            <a:endParaRPr lang="fr-FR" altLang="fr-FR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6089" name="Groupe 14">
            <a:extLst>
              <a:ext uri="{FF2B5EF4-FFF2-40B4-BE49-F238E27FC236}">
                <a16:creationId xmlns:a16="http://schemas.microsoft.com/office/drawing/2014/main" id="{03125D0D-0A3A-416C-9CE8-4620F4756181}"/>
              </a:ext>
            </a:extLst>
          </p:cNvPr>
          <p:cNvGrpSpPr>
            <a:grpSpLocks/>
          </p:cNvGrpSpPr>
          <p:nvPr/>
        </p:nvGrpSpPr>
        <p:grpSpPr bwMode="auto">
          <a:xfrm>
            <a:off x="7475538" y="34925"/>
            <a:ext cx="1489075" cy="449263"/>
            <a:chOff x="74807" y="24213"/>
            <a:chExt cx="1489725" cy="449012"/>
          </a:xfrm>
        </p:grpSpPr>
        <p:pic>
          <p:nvPicPr>
            <p:cNvPr id="46099" name="Image 15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8CD1AE8F-E7AC-4925-9AB6-DA4031B303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" y="24213"/>
              <a:ext cx="285280" cy="442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0" name="Image 8">
              <a:extLst>
                <a:ext uri="{FF2B5EF4-FFF2-40B4-BE49-F238E27FC236}">
                  <a16:creationId xmlns:a16="http://schemas.microsoft.com/office/drawing/2014/main" id="{389890D5-F7C7-428B-9109-21EC1D6BA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520" y="24213"/>
              <a:ext cx="449012" cy="449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1" name="Image 17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04EAF923-8F32-46D4-B096-64F1D97371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950" y="24214"/>
              <a:ext cx="798706" cy="442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FFFA8D4F-A70F-4D1A-8BDD-43188792D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425" y="4608513"/>
            <a:ext cx="379888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fr-FR" altLang="fr-FR" b="1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Migration postnuptiale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 l’ordre de </a:t>
            </a:r>
            <a:r>
              <a:rPr lang="fr-FR" altLang="fr-FR" b="1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20 % de la population migratrice mondiale </a:t>
            </a: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du Milan royal</a:t>
            </a:r>
            <a:b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passe chaque automne en SSOM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5F31BC8E-AD42-4C8C-A12A-039EDE6C5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8" y="4587875"/>
            <a:ext cx="4176712" cy="178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fr-FR" altLang="fr-FR" b="1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Migration prénuptiale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 territoire voit de très importants flux de migration du Milan royal en février-mars, ce qui est exceptionnel </a:t>
            </a:r>
            <a:r>
              <a:rPr lang="fr-FR" altLang="fr-FR" i="1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(beaucoup de terres de migration fonctionnent dans un seul sens)</a:t>
            </a:r>
          </a:p>
        </p:txBody>
      </p:sp>
      <p:sp>
        <p:nvSpPr>
          <p:cNvPr id="46092" name="Espace réservé du pied de page 1">
            <a:extLst>
              <a:ext uri="{FF2B5EF4-FFF2-40B4-BE49-F238E27FC236}">
                <a16:creationId xmlns:a16="http://schemas.microsoft.com/office/drawing/2014/main" id="{9BFC115F-A281-45AD-915D-B3C28A11C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963" y="6597650"/>
            <a:ext cx="3743325" cy="2095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fr-FR" altLang="fr-FR" sz="700"/>
              <a:t>S5206A AVG-NPSM-SSM Avifaune migratrice en SSOM Une richesse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A4130FA5-2A41-4043-81FA-40BEC9FAF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763" y="4197350"/>
            <a:ext cx="52292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fr-FR" altLang="fr-FR" b="1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 SUD-MORVAN et SUD-OUEST MORVAN</a:t>
            </a:r>
            <a:endParaRPr lang="fr-FR" altLang="fr-FR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CBEADA-37DA-4813-8E0C-887CE91B4584}"/>
              </a:ext>
            </a:extLst>
          </p:cNvPr>
          <p:cNvSpPr/>
          <p:nvPr/>
        </p:nvSpPr>
        <p:spPr>
          <a:xfrm>
            <a:off x="323850" y="4137025"/>
            <a:ext cx="8351838" cy="23161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65B7A2C-090E-457E-8A51-65E82A033EB2}"/>
              </a:ext>
            </a:extLst>
          </p:cNvPr>
          <p:cNvSpPr/>
          <p:nvPr/>
        </p:nvSpPr>
        <p:spPr>
          <a:xfrm flipV="1">
            <a:off x="1925638" y="2997200"/>
            <a:ext cx="53975" cy="539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" name="Bulle narrative : rectangle 3">
            <a:extLst>
              <a:ext uri="{FF2B5EF4-FFF2-40B4-BE49-F238E27FC236}">
                <a16:creationId xmlns:a16="http://schemas.microsoft.com/office/drawing/2014/main" id="{4832B2B5-0BB4-4BA3-883B-AA619A641CF0}"/>
              </a:ext>
            </a:extLst>
          </p:cNvPr>
          <p:cNvSpPr/>
          <p:nvPr/>
        </p:nvSpPr>
        <p:spPr>
          <a:xfrm>
            <a:off x="323850" y="2925763"/>
            <a:ext cx="863600" cy="287337"/>
          </a:xfrm>
          <a:prstGeom prst="wedgeRectCallout">
            <a:avLst>
              <a:gd name="adj1" fmla="val 133687"/>
              <a:gd name="adj2" fmla="val -18400"/>
            </a:avLst>
          </a:prstGeom>
          <a:solidFill>
            <a:srgbClr val="FFCC99"/>
          </a:solidFill>
          <a:ln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>
                <a:solidFill>
                  <a:srgbClr val="8F2F2E"/>
                </a:solidFill>
              </a:rPr>
              <a:t>SSOM</a:t>
            </a:r>
          </a:p>
        </p:txBody>
      </p:sp>
      <p:sp>
        <p:nvSpPr>
          <p:cNvPr id="46097" name="Rectangle 2">
            <a:extLst>
              <a:ext uri="{FF2B5EF4-FFF2-40B4-BE49-F238E27FC236}">
                <a16:creationId xmlns:a16="http://schemas.microsoft.com/office/drawing/2014/main" id="{C1A35C30-C6D7-494D-96F4-FFDDE6600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0225" y="-23813"/>
            <a:ext cx="3324225" cy="33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100">
                <a:solidFill>
                  <a:srgbClr val="612E2D"/>
                </a:solidFill>
              </a:rPr>
              <a:t>Avifaune migratrice en SSOM : une richesse</a:t>
            </a:r>
          </a:p>
        </p:txBody>
      </p:sp>
      <p:sp>
        <p:nvSpPr>
          <p:cNvPr id="46098" name="Rectangle 3">
            <a:extLst>
              <a:ext uri="{FF2B5EF4-FFF2-40B4-BE49-F238E27FC236}">
                <a16:creationId xmlns:a16="http://schemas.microsoft.com/office/drawing/2014/main" id="{9FC98295-A4DB-43F8-B926-DEA6814B8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388" y="646113"/>
            <a:ext cx="2300287" cy="735012"/>
          </a:xfrm>
          <a:prstGeom prst="rect">
            <a:avLst/>
          </a:prstGeom>
          <a:noFill/>
          <a:ln w="19050">
            <a:solidFill>
              <a:srgbClr val="8F2F2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Migrateur et Nicheur en BFC</a:t>
            </a:r>
          </a:p>
          <a:p>
            <a:pPr eaLnBrk="1" hangingPunct="1">
              <a:spcBef>
                <a:spcPts val="2400"/>
              </a:spcBef>
            </a:pPr>
            <a:endParaRPr lang="fr-FR" altLang="fr-FR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F2C3EC7-37BA-495E-A7F0-7FBE9C93FA67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34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/>
      <p:bldP spid="19" grpId="0"/>
      <p:bldP spid="21" grpId="0"/>
      <p:bldP spid="23" grpId="0"/>
      <p:bldP spid="2" grpId="0" animBg="1"/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2">
            <a:extLst>
              <a:ext uri="{FF2B5EF4-FFF2-40B4-BE49-F238E27FC236}">
                <a16:creationId xmlns:a16="http://schemas.microsoft.com/office/drawing/2014/main" id="{8672A324-366F-411F-96E2-AD0E4088C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671513"/>
            <a:ext cx="6643687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6">
            <a:extLst>
              <a:ext uri="{FF2B5EF4-FFF2-40B4-BE49-F238E27FC236}">
                <a16:creationId xmlns:a16="http://schemas.microsoft.com/office/drawing/2014/main" id="{80BD00D3-B525-44D4-9364-00EA852A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3813"/>
            <a:ext cx="541338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378DDC-7F4C-42F7-804E-1EB9100296F4}"/>
              </a:ext>
            </a:extLst>
          </p:cNvPr>
          <p:cNvSpPr/>
          <p:nvPr/>
        </p:nvSpPr>
        <p:spPr>
          <a:xfrm>
            <a:off x="34925" y="2636838"/>
            <a:ext cx="2465388" cy="4095750"/>
          </a:xfrm>
          <a:prstGeom prst="rect">
            <a:avLst/>
          </a:prstGeom>
          <a:solidFill>
            <a:srgbClr val="FFCC99"/>
          </a:solidFill>
          <a:ln w="25400">
            <a:solidFill>
              <a:srgbClr val="8F2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8438" name="Rectangle 3">
            <a:extLst>
              <a:ext uri="{FF2B5EF4-FFF2-40B4-BE49-F238E27FC236}">
                <a16:creationId xmlns:a16="http://schemas.microsoft.com/office/drawing/2014/main" id="{0C21B502-CEBB-4745-B5FF-8F15518C8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913" y="5386388"/>
            <a:ext cx="6551612" cy="7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2400"/>
              </a:spcBef>
            </a:pPr>
            <a:r>
              <a:rPr lang="fr-FR" altLang="fr-FR" sz="1400" u="sng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Les observations en Vallée de la Somme </a:t>
            </a:r>
            <a:r>
              <a:rPr lang="fr-FR" altLang="fr-FR" sz="140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(Marly, Issy, Tazilly) confirment le prolongement du couloir de migration « Sud-Morvan » identifié depuis 2010 sur le site « Vallée d’Arroux ».</a:t>
            </a:r>
          </a:p>
        </p:txBody>
      </p:sp>
      <p:sp>
        <p:nvSpPr>
          <p:cNvPr id="47111" name="ZoneTexte 1">
            <a:extLst>
              <a:ext uri="{FF2B5EF4-FFF2-40B4-BE49-F238E27FC236}">
                <a16:creationId xmlns:a16="http://schemas.microsoft.com/office/drawing/2014/main" id="{661C76D6-539D-414C-AFE1-E29858696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604838"/>
            <a:ext cx="1795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400" b="1">
                <a:solidFill>
                  <a:srgbClr val="612E2D"/>
                </a:solidFill>
              </a:rPr>
              <a:t>M</a:t>
            </a:r>
            <a:r>
              <a:rPr lang="fr-FR" altLang="fr-FR" sz="2400">
                <a:solidFill>
                  <a:srgbClr val="612E2D"/>
                </a:solidFill>
              </a:rPr>
              <a:t>ilan Royal</a:t>
            </a:r>
          </a:p>
        </p:txBody>
      </p:sp>
      <p:grpSp>
        <p:nvGrpSpPr>
          <p:cNvPr id="47112" name="Groupe 8">
            <a:extLst>
              <a:ext uri="{FF2B5EF4-FFF2-40B4-BE49-F238E27FC236}">
                <a16:creationId xmlns:a16="http://schemas.microsoft.com/office/drawing/2014/main" id="{C3EBF8A7-7892-4E52-83A0-00428BBB2BD0}"/>
              </a:ext>
            </a:extLst>
          </p:cNvPr>
          <p:cNvGrpSpPr>
            <a:grpSpLocks/>
          </p:cNvGrpSpPr>
          <p:nvPr/>
        </p:nvGrpSpPr>
        <p:grpSpPr bwMode="auto">
          <a:xfrm>
            <a:off x="74613" y="23813"/>
            <a:ext cx="1490662" cy="449262"/>
            <a:chOff x="74807" y="24213"/>
            <a:chExt cx="1489725" cy="449012"/>
          </a:xfrm>
        </p:grpSpPr>
        <p:pic>
          <p:nvPicPr>
            <p:cNvPr id="47123" name="Image 9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A3CB254A-7E44-49E5-9C69-8E8ADC7EB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" y="24213"/>
              <a:ext cx="285280" cy="442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4" name="Image 8">
              <a:extLst>
                <a:ext uri="{FF2B5EF4-FFF2-40B4-BE49-F238E27FC236}">
                  <a16:creationId xmlns:a16="http://schemas.microsoft.com/office/drawing/2014/main" id="{C6B632B5-814C-412B-BE28-3A4F09EC5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520" y="24213"/>
              <a:ext cx="449012" cy="449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5" name="Image 11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10CDE06B-DA94-400E-B2BF-736C4B9DD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950" y="24214"/>
              <a:ext cx="798706" cy="442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13" name="Espace réservé du pied de page 1">
            <a:extLst>
              <a:ext uri="{FF2B5EF4-FFF2-40B4-BE49-F238E27FC236}">
                <a16:creationId xmlns:a16="http://schemas.microsoft.com/office/drawing/2014/main" id="{E4ABAC32-DC11-4590-8CDC-0A6117B9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81513" y="6538913"/>
            <a:ext cx="3744912" cy="2698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fr-FR" altLang="fr-FR" sz="800"/>
              <a:t>S5206A AVG-NPSM-SSM Avifaune migratrice en SSOM Une richesse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95BD963D-5293-48AA-A267-92A20B9CC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8" y="1250950"/>
            <a:ext cx="1866900" cy="138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fr-FR" altLang="fr-FR" sz="140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Population mondiale estimée 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 sz="120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(migraction.net, 2008)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 sz="140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~ 21000 à 25000 couples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AD3FB974-A209-4706-B5ED-CC7325322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38" y="2636838"/>
            <a:ext cx="2508251" cy="350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fr-FR" altLang="fr-FR" sz="1600" b="1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Migration postnuptiale </a:t>
            </a:r>
            <a:br>
              <a:rPr lang="fr-FR" altLang="fr-FR" sz="1600" b="1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fr-FR" altLang="fr-FR" sz="1600" b="1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Automne 2019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 sz="1600" u="sng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Vallée de l’Arroux 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 sz="160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Comptés </a:t>
            </a:r>
            <a:r>
              <a:rPr lang="fr-FR" altLang="fr-FR" sz="1600" b="1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5400 MR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 sz="1600" u="sng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Vallée de la Somme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 sz="160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75% des passages </a:t>
            </a:r>
            <a:br>
              <a:rPr lang="fr-FR" altLang="fr-FR" sz="160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fr-FR" altLang="fr-FR" sz="160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 la Vallée d’Arroux, soit  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 sz="160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     ~ </a:t>
            </a:r>
            <a:r>
              <a:rPr lang="fr-FR" altLang="fr-FR" sz="1600" b="1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4000 MR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 sz="1600" u="sng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Vallée de la Canne *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 sz="160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Estimation ~ </a:t>
            </a:r>
            <a:r>
              <a:rPr lang="fr-FR" altLang="fr-FR" sz="1600" b="1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1700 MR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EC1C209C-3877-42A5-BF4F-48AB39C90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5949950"/>
            <a:ext cx="22066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fr-FR" altLang="fr-FR" sz="140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fr-FR" altLang="fr-FR" sz="1400" i="1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Exceptionnelle migration prénuptiale en 2020</a:t>
            </a:r>
          </a:p>
        </p:txBody>
      </p:sp>
      <p:sp>
        <p:nvSpPr>
          <p:cNvPr id="47117" name="Rectangle 2">
            <a:extLst>
              <a:ext uri="{FF2B5EF4-FFF2-40B4-BE49-F238E27FC236}">
                <a16:creationId xmlns:a16="http://schemas.microsoft.com/office/drawing/2014/main" id="{89E10A41-A21A-4CA0-9183-233ECF80C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200" y="68263"/>
            <a:ext cx="4341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ts val="600"/>
              </a:spcBef>
            </a:pPr>
            <a:r>
              <a:rPr lang="fr-FR" altLang="fr-FR" sz="1600" b="1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Couloirs de Migration mis en évidence </a:t>
            </a:r>
            <a:br>
              <a:rPr lang="fr-FR" altLang="fr-FR" sz="1600" b="1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fr-FR" altLang="fr-FR" sz="1600" b="1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grâce aux études menées</a:t>
            </a:r>
          </a:p>
        </p:txBody>
      </p:sp>
      <p:sp>
        <p:nvSpPr>
          <p:cNvPr id="47118" name="Rectangle 3">
            <a:extLst>
              <a:ext uri="{FF2B5EF4-FFF2-40B4-BE49-F238E27FC236}">
                <a16:creationId xmlns:a16="http://schemas.microsoft.com/office/drawing/2014/main" id="{CAD22E8E-D343-4FFF-BF76-653D3514F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60325"/>
            <a:ext cx="3581400" cy="584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altLang="fr-FR" sz="140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 Vallée d’Arroux : depuis 2010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altLang="fr-FR" sz="140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 Vallées Somme, Canne : depuis 2017</a:t>
            </a:r>
          </a:p>
        </p:txBody>
      </p:sp>
      <p:sp>
        <p:nvSpPr>
          <p:cNvPr id="4" name="Bulle narrative : rectangle 3">
            <a:extLst>
              <a:ext uri="{FF2B5EF4-FFF2-40B4-BE49-F238E27FC236}">
                <a16:creationId xmlns:a16="http://schemas.microsoft.com/office/drawing/2014/main" id="{52B013C3-0A27-440F-83B1-02E015A1E6D6}"/>
              </a:ext>
            </a:extLst>
          </p:cNvPr>
          <p:cNvSpPr/>
          <p:nvPr/>
        </p:nvSpPr>
        <p:spPr>
          <a:xfrm>
            <a:off x="2525713" y="2492375"/>
            <a:ext cx="1133475" cy="431800"/>
          </a:xfrm>
          <a:prstGeom prst="wedgeRectCallout">
            <a:avLst>
              <a:gd name="adj1" fmla="val 61897"/>
              <a:gd name="adj2" fmla="val 52867"/>
            </a:avLst>
          </a:prstGeom>
          <a:solidFill>
            <a:srgbClr val="FFFF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Site de suivi </a:t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>Vallée de la Canne </a:t>
            </a:r>
          </a:p>
        </p:txBody>
      </p:sp>
      <p:sp>
        <p:nvSpPr>
          <p:cNvPr id="20" name="Bulle narrative : rectangle 19">
            <a:extLst>
              <a:ext uri="{FF2B5EF4-FFF2-40B4-BE49-F238E27FC236}">
                <a16:creationId xmlns:a16="http://schemas.microsoft.com/office/drawing/2014/main" id="{748D8006-F2FF-45D8-9030-88F164F696B7}"/>
              </a:ext>
            </a:extLst>
          </p:cNvPr>
          <p:cNvSpPr/>
          <p:nvPr/>
        </p:nvSpPr>
        <p:spPr>
          <a:xfrm>
            <a:off x="5364163" y="4167188"/>
            <a:ext cx="1133475" cy="360362"/>
          </a:xfrm>
          <a:prstGeom prst="wedgeRectCallout">
            <a:avLst>
              <a:gd name="adj1" fmla="val -73887"/>
              <a:gd name="adj2" fmla="val -37080"/>
            </a:avLst>
          </a:prstGeom>
          <a:solidFill>
            <a:srgbClr val="FFFF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Site de suivi </a:t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>Vallée de la Somme </a:t>
            </a:r>
          </a:p>
        </p:txBody>
      </p:sp>
      <p:sp>
        <p:nvSpPr>
          <p:cNvPr id="21" name="Bulle narrative : rectangle 20">
            <a:extLst>
              <a:ext uri="{FF2B5EF4-FFF2-40B4-BE49-F238E27FC236}">
                <a16:creationId xmlns:a16="http://schemas.microsoft.com/office/drawing/2014/main" id="{62C346CF-0362-4C31-819F-BA93F4811279}"/>
              </a:ext>
            </a:extLst>
          </p:cNvPr>
          <p:cNvSpPr/>
          <p:nvPr/>
        </p:nvSpPr>
        <p:spPr>
          <a:xfrm>
            <a:off x="6659563" y="2774950"/>
            <a:ext cx="1133475" cy="360363"/>
          </a:xfrm>
          <a:prstGeom prst="wedgeRectCallout">
            <a:avLst>
              <a:gd name="adj1" fmla="val -89575"/>
              <a:gd name="adj2" fmla="val 22349"/>
            </a:avLst>
          </a:prstGeom>
          <a:solidFill>
            <a:srgbClr val="FFFF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Site de suivi </a:t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>Vallée de l’Arroux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3046DC6D-FBBE-4D34-9941-43F01953A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6121400"/>
            <a:ext cx="655161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2400"/>
              </a:spcBef>
            </a:pPr>
            <a:r>
              <a:rPr lang="fr-FR" altLang="fr-FR" sz="1400" u="sng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Les observations en Vallée de la Canne </a:t>
            </a:r>
            <a:r>
              <a:rPr lang="fr-FR" altLang="fr-FR" sz="140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ont mis en évidence un nouveau couloir.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D27B788-0A4E-4472-8713-1644288A1256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35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438" grpId="0"/>
      <p:bldP spid="14" grpId="0"/>
      <p:bldP spid="15" grpId="0"/>
      <p:bldP spid="16" grpId="0"/>
      <p:bldP spid="4" grpId="0" animBg="1"/>
      <p:bldP spid="20" grpId="0" animBg="1"/>
      <p:bldP spid="21" grpId="0" animBg="1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16C9AE5C-2583-42A5-AE73-0F27700CEED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200" b="1">
                <a:solidFill>
                  <a:srgbClr val="612E2D"/>
                </a:solidFill>
              </a:rPr>
              <a:t>Le projet Tersainly de Total Quadran</a:t>
            </a:r>
            <a:br>
              <a:rPr lang="fr-FR" altLang="fr-FR" sz="3200" b="1">
                <a:solidFill>
                  <a:srgbClr val="612E2D"/>
                </a:solidFill>
              </a:rPr>
            </a:b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A364C0E-0C99-442C-B570-98DBD6CD95F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4468" y="980728"/>
            <a:ext cx="8786813" cy="44945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r>
              <a:rPr lang="fr-FR" altLang="fr-FR" sz="2800" b="1" dirty="0">
                <a:solidFill>
                  <a:srgbClr val="0070C0"/>
                </a:solidFill>
              </a:rPr>
              <a:t>Les couloirs migratoires de nombreuses espèces protégées </a:t>
            </a:r>
            <a:r>
              <a:rPr lang="fr-FR" altLang="fr-FR" b="1" dirty="0">
                <a:solidFill>
                  <a:srgbClr val="0070C0"/>
                </a:solidFill>
              </a:rPr>
              <a:t>(dont Milan royal, Cigogne noire, Grue cendrée, divers rapaces,..) </a:t>
            </a:r>
            <a:r>
              <a:rPr lang="fr-FR" altLang="fr-FR" sz="2800" b="1" dirty="0">
                <a:solidFill>
                  <a:srgbClr val="0070C0"/>
                </a:solidFill>
              </a:rPr>
              <a:t>doivent conduire au rejet du projet. </a:t>
            </a:r>
          </a:p>
          <a:p>
            <a:pPr algn="l"/>
            <a:r>
              <a:rPr lang="fr-FR" altLang="fr-FR" sz="1600" dirty="0">
                <a:solidFill>
                  <a:srgbClr val="0070C0"/>
                </a:solidFill>
              </a:rPr>
              <a:t>L'Etude "Le Parc éolien français et ses impacts sur l'avifaune (LPO, Marx (1) G ., 2017)", page 75 préconise tout simplement d'éviter les couloirs de migration identifiés.</a:t>
            </a:r>
          </a:p>
          <a:p>
            <a:pPr algn="l"/>
            <a:r>
              <a:rPr lang="fr-FR" altLang="fr-FR" sz="1600" dirty="0">
                <a:solidFill>
                  <a:srgbClr val="0070C0"/>
                </a:solidFill>
              </a:rPr>
              <a:t>"La seule solution efficace, à ce jour, pour éviter la mortalité directe des rapaces par collision avec les éoliennes consiste à éviter de les implanter dans le rayon d’action des sites de reproduction et à préserver leurs espaces vitaux […] Pour les espèces impactées lors des mouvements migratoires (Milan royal, Buse variable, etc.) leurs principales voies de déplacement doivent également être identifiées et évitées."</a:t>
            </a:r>
          </a:p>
          <a:p>
            <a:pPr algn="l"/>
            <a:r>
              <a:rPr lang="fr-FR" altLang="fr-FR" sz="1600" i="1" dirty="0">
                <a:solidFill>
                  <a:srgbClr val="0070C0"/>
                </a:solidFill>
              </a:rPr>
              <a:t>Geoffroy MARX est Responsable du programme éolien et biodiversité à la LPO.</a:t>
            </a:r>
            <a:endParaRPr lang="fr-FR" altLang="fr-FR" sz="1600" dirty="0">
              <a:solidFill>
                <a:srgbClr val="0070C0"/>
              </a:solidFill>
            </a:endParaRPr>
          </a:p>
          <a:p>
            <a:pPr algn="l"/>
            <a:r>
              <a:rPr lang="fr-FR" altLang="fr-FR" sz="1600" b="1" dirty="0">
                <a:solidFill>
                  <a:srgbClr val="0070C0"/>
                </a:solidFill>
              </a:rPr>
              <a:t>La préconisation de la LPO est donc l'évitement, c’est-à-dire NE PAS CONSTRUIRE le parc éolien.</a:t>
            </a:r>
          </a:p>
          <a:p>
            <a:r>
              <a:rPr lang="fr-FR" altLang="fr-FR" i="1" dirty="0"/>
              <a:t> </a:t>
            </a:r>
            <a:endParaRPr lang="fr-FR" altLang="fr-FR" dirty="0"/>
          </a:p>
          <a:p>
            <a:pPr algn="just" eaLnBrk="1" hangingPunct="1"/>
            <a:endParaRPr lang="fr-FR" altLang="fr-FR" sz="28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132" name="Espace réservé du numéro de diapositive 2">
            <a:extLst>
              <a:ext uri="{FF2B5EF4-FFF2-40B4-BE49-F238E27FC236}">
                <a16:creationId xmlns:a16="http://schemas.microsoft.com/office/drawing/2014/main" id="{90BCA0B6-C826-48BE-A720-7BA6A9FF8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48133" name="Picture 5">
            <a:extLst>
              <a:ext uri="{FF2B5EF4-FFF2-40B4-BE49-F238E27FC236}">
                <a16:creationId xmlns:a16="http://schemas.microsoft.com/office/drawing/2014/main" id="{A7B9346F-45B6-451C-A79D-21B997784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4" name="Picture 4" descr="BanniereSauvegardeSM_WEB850pix">
            <a:extLst>
              <a:ext uri="{FF2B5EF4-FFF2-40B4-BE49-F238E27FC236}">
                <a16:creationId xmlns:a16="http://schemas.microsoft.com/office/drawing/2014/main" id="{6A505BF4-4384-46C6-84DF-59E226408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329109E-0C48-4623-9258-5E7A240858B3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36</a:t>
            </a:fld>
            <a:endParaRPr lang="fr-F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7064A012-BDBC-4FA6-BA8C-004CCA8B33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600" b="1" dirty="0">
                <a:solidFill>
                  <a:srgbClr val="612E2D"/>
                </a:solidFill>
              </a:rPr>
              <a:t>Le projet de Tersainly</a:t>
            </a:r>
            <a:br>
              <a:rPr lang="fr-FR" altLang="fr-FR" sz="3600" b="1" dirty="0">
                <a:solidFill>
                  <a:srgbClr val="612E2D"/>
                </a:solidFill>
              </a:rPr>
            </a:br>
            <a:r>
              <a:rPr lang="fr-FR" altLang="fr-FR" sz="2400" b="1" dirty="0">
                <a:solidFill>
                  <a:srgbClr val="612E2D"/>
                </a:solidFill>
              </a:rPr>
              <a:t>Il n’y aura pas d’étude d’impact sur nos « bêtes » </a:t>
            </a:r>
            <a:br>
              <a:rPr lang="fr-FR" altLang="fr-FR" sz="4000" b="1" dirty="0">
                <a:solidFill>
                  <a:srgbClr val="612E2D"/>
                </a:solidFill>
              </a:rPr>
            </a:br>
            <a:endParaRPr lang="fr-FR" altLang="fr-FR" sz="4000" b="1" dirty="0">
              <a:solidFill>
                <a:srgbClr val="0070C0"/>
              </a:solidFill>
            </a:endParaRP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8B6276BA-04CB-478B-A0F5-E8F61FD2EF2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641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r>
              <a:rPr lang="nn-NO" altLang="fr-FR" sz="28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FAUX </a:t>
            </a:r>
            <a:r>
              <a:rPr lang="nn-NO" altLang="fr-FR" sz="28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endParaRPr lang="nn-NO" altLang="fr-FR" sz="28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16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r>
              <a:rPr lang="nn-NO" altLang="fr-FR" sz="1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 savoir plus</a:t>
            </a:r>
            <a:endParaRPr lang="nn-NO" altLang="fr-FR" sz="16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Rubrique «les éoliennes déciment les élevages» (site SSM)</a:t>
            </a:r>
            <a:b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nn-NO" altLang="fr-FR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16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156" name="Espace réservé du numéro de diapositive 2">
            <a:extLst>
              <a:ext uri="{FF2B5EF4-FFF2-40B4-BE49-F238E27FC236}">
                <a16:creationId xmlns:a16="http://schemas.microsoft.com/office/drawing/2014/main" id="{34C76140-5C39-4104-A106-6FD92F517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49157" name="Picture 5">
            <a:extLst>
              <a:ext uri="{FF2B5EF4-FFF2-40B4-BE49-F238E27FC236}">
                <a16:creationId xmlns:a16="http://schemas.microsoft.com/office/drawing/2014/main" id="{4F5F19E0-37A6-4BB4-A5C2-36FEACE19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8" name="Picture 4" descr="BanniereSauvegardeSM_WEB850pix">
            <a:extLst>
              <a:ext uri="{FF2B5EF4-FFF2-40B4-BE49-F238E27FC236}">
                <a16:creationId xmlns:a16="http://schemas.microsoft.com/office/drawing/2014/main" id="{DE6C8922-2D5B-4FD7-BD43-B08467BC2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98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Image 2">
            <a:extLst>
              <a:ext uri="{FF2B5EF4-FFF2-40B4-BE49-F238E27FC236}">
                <a16:creationId xmlns:a16="http://schemas.microsoft.com/office/drawing/2014/main" id="{D527CFA0-707C-446E-B955-0828D3546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309688"/>
            <a:ext cx="5695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C926275-6F6E-4185-A096-57C04A49E780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37</a:t>
            </a:fld>
            <a:endParaRPr lang="fr-F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E12D73A1-CADF-4509-9A16-F7286EFA90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600" b="1" dirty="0">
                <a:solidFill>
                  <a:srgbClr val="612E2D"/>
                </a:solidFill>
              </a:rPr>
              <a:t>Tersainly : immobilier et tourisme</a:t>
            </a:r>
            <a:br>
              <a:rPr lang="fr-FR" altLang="fr-FR" sz="3600" b="1" dirty="0">
                <a:solidFill>
                  <a:srgbClr val="612E2D"/>
                </a:solidFill>
              </a:rPr>
            </a:br>
            <a:r>
              <a:rPr lang="fr-FR" altLang="fr-FR" sz="2800" b="1" dirty="0">
                <a:solidFill>
                  <a:srgbClr val="612E2D"/>
                </a:solidFill>
              </a:rPr>
              <a:t>La belle explication de Total Quadran </a:t>
            </a:r>
            <a:br>
              <a:rPr lang="fr-FR" altLang="fr-FR" sz="4000" b="1" dirty="0">
                <a:solidFill>
                  <a:srgbClr val="612E2D"/>
                </a:solidFill>
              </a:rPr>
            </a:br>
            <a:endParaRPr lang="fr-FR" altLang="fr-FR" sz="4000" b="1" dirty="0">
              <a:solidFill>
                <a:srgbClr val="0070C0"/>
              </a:solidFill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C595B6BA-7031-4EFF-B2CA-FD578585C73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990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r>
              <a:rPr lang="nn-NO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Qu’en pensent les agents immobiliers et propriétaires de gites ?  </a:t>
            </a:r>
          </a:p>
        </p:txBody>
      </p:sp>
      <p:sp>
        <p:nvSpPr>
          <p:cNvPr id="50180" name="Espace réservé du numéro de diapositive 2">
            <a:extLst>
              <a:ext uri="{FF2B5EF4-FFF2-40B4-BE49-F238E27FC236}">
                <a16:creationId xmlns:a16="http://schemas.microsoft.com/office/drawing/2014/main" id="{5A263682-2CBF-4BE8-9DBC-CE6650BCF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50181" name="Picture 5">
            <a:extLst>
              <a:ext uri="{FF2B5EF4-FFF2-40B4-BE49-F238E27FC236}">
                <a16:creationId xmlns:a16="http://schemas.microsoft.com/office/drawing/2014/main" id="{535A85D3-E896-41FB-A0C1-B05029713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2" name="Picture 4" descr="BanniereSauvegardeSM_WEB850pix">
            <a:extLst>
              <a:ext uri="{FF2B5EF4-FFF2-40B4-BE49-F238E27FC236}">
                <a16:creationId xmlns:a16="http://schemas.microsoft.com/office/drawing/2014/main" id="{3F610BD4-0ED0-4FB8-8F76-79FA79FC4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Image 2" descr="Une image contenant journal, capture d’écran&#10;&#10;Description générée automatiquement">
            <a:extLst>
              <a:ext uri="{FF2B5EF4-FFF2-40B4-BE49-F238E27FC236}">
                <a16:creationId xmlns:a16="http://schemas.microsoft.com/office/drawing/2014/main" id="{7D7A572F-2C74-4F43-9DF1-A4F0D4269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262063"/>
            <a:ext cx="58293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A9766FF-2718-4013-AE95-E90D2F7E432F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38</a:t>
            </a:fld>
            <a:endParaRPr lang="fr-FR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73AC8900-4D08-4A98-899D-E87281ABF9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600" b="1" dirty="0">
                <a:solidFill>
                  <a:srgbClr val="612E2D"/>
                </a:solidFill>
              </a:rPr>
              <a:t>Les paysages</a:t>
            </a:r>
            <a:br>
              <a:rPr lang="fr-FR" altLang="fr-FR" sz="4000" b="1" dirty="0">
                <a:solidFill>
                  <a:srgbClr val="612E2D"/>
                </a:solidFill>
              </a:rPr>
            </a:b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Pas d’information de Total Quadran, </a:t>
            </a:r>
            <a:b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mais un dossier Voltalia « inquiétant »</a:t>
            </a:r>
            <a:b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altLang="fr-FR" sz="2800" b="1" dirty="0">
              <a:solidFill>
                <a:srgbClr val="0070C0"/>
              </a:solidFill>
            </a:endParaRP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F784398A-E765-4A55-81C5-5AA3C1B44B0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fr-FR" altLang="fr-FR" dirty="0">
                <a:solidFill>
                  <a:srgbClr val="0070C0"/>
                </a:solidFill>
                <a:cs typeface="Calibri" panose="020F0502020204030204" pitchFamily="34" charset="0"/>
              </a:rPr>
              <a:t>Mazars (Total Quadran) : </a:t>
            </a:r>
          </a:p>
          <a:p>
            <a:pPr algn="l"/>
            <a:r>
              <a:rPr lang="fr-FR" altLang="fr-FR" dirty="0">
                <a:solidFill>
                  <a:srgbClr val="0070C0"/>
                </a:solidFill>
                <a:cs typeface="Calibri" panose="020F0502020204030204" pitchFamily="34" charset="0"/>
              </a:rPr>
              <a:t>« Effectivement vous avez la "malchance" de ne pas être « plus beau paysage de France », pas de réserve naturelle, etc. »</a:t>
            </a:r>
          </a:p>
          <a:p>
            <a:pPr algn="l"/>
            <a:r>
              <a:rPr lang="fr-FR" altLang="fr-FR" dirty="0">
                <a:solidFill>
                  <a:srgbClr val="FF0000"/>
                </a:solidFill>
                <a:cs typeface="Calibri" panose="020F0502020204030204" pitchFamily="34" charset="0"/>
              </a:rPr>
              <a:t>FAUX : nous sommes en vue du site de Bibracte (Grand Site de France), avec deux oppidums historiquement liés : </a:t>
            </a:r>
            <a:br>
              <a:rPr lang="fr-FR" altLang="fr-FR" dirty="0">
                <a:solidFill>
                  <a:srgbClr val="FF0000"/>
                </a:solidFill>
                <a:cs typeface="Calibri" panose="020F0502020204030204" pitchFamily="34" charset="0"/>
              </a:rPr>
            </a:br>
            <a:r>
              <a:rPr lang="fr-FR" altLang="fr-FR" dirty="0">
                <a:solidFill>
                  <a:srgbClr val="FF0000"/>
                </a:solidFill>
                <a:cs typeface="Calibri" panose="020F0502020204030204" pitchFamily="34" charset="0"/>
              </a:rPr>
              <a:t>Mont </a:t>
            </a:r>
            <a:r>
              <a:rPr lang="fr-FR" altLang="fr-FR" dirty="0" err="1">
                <a:solidFill>
                  <a:srgbClr val="FF0000"/>
                </a:solidFill>
                <a:cs typeface="Calibri" panose="020F0502020204030204" pitchFamily="34" charset="0"/>
              </a:rPr>
              <a:t>Dosne</a:t>
            </a:r>
            <a:r>
              <a:rPr lang="fr-FR" altLang="fr-FR" dirty="0">
                <a:solidFill>
                  <a:srgbClr val="FF0000"/>
                </a:solidFill>
                <a:cs typeface="Calibri" panose="020F0502020204030204" pitchFamily="34" charset="0"/>
              </a:rPr>
              <a:t> et Mont </a:t>
            </a:r>
            <a:r>
              <a:rPr lang="fr-FR" altLang="fr-FR" dirty="0" err="1">
                <a:solidFill>
                  <a:srgbClr val="FF0000"/>
                </a:solidFill>
                <a:cs typeface="Calibri" panose="020F0502020204030204" pitchFamily="34" charset="0"/>
              </a:rPr>
              <a:t>Dardon</a:t>
            </a:r>
            <a:endParaRPr lang="fr-FR" altLang="fr-FR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algn="just" eaLnBrk="1" hangingPunct="1"/>
            <a:r>
              <a:rPr lang="nn-NO" altLang="fr-FR" dirty="0">
                <a:solidFill>
                  <a:srgbClr val="0070C0"/>
                </a:solidFill>
                <a:cs typeface="Tahoma" panose="020B0604030504040204" pitchFamily="34" charset="0"/>
              </a:rPr>
              <a:t>Cet aspect est aussi totalement omis dans le dossier Voltalia</a:t>
            </a:r>
          </a:p>
          <a:p>
            <a:pPr algn="just" eaLnBrk="1" hangingPunct="1"/>
            <a:r>
              <a:rPr lang="nn-NO" altLang="fr-FR" dirty="0">
                <a:solidFill>
                  <a:srgbClr val="0070C0"/>
                </a:solidFill>
                <a:cs typeface="Tahoma" panose="020B0604030504040204" pitchFamily="34" charset="0"/>
              </a:rPr>
              <a:t>Selon Voltalia, nos paysages ont une faible «reconnaissance sociale».</a:t>
            </a:r>
          </a:p>
          <a:p>
            <a:pPr algn="just" eaLnBrk="1" hangingPunct="1"/>
            <a:r>
              <a:rPr lang="nn-NO" altLang="fr-FR" dirty="0">
                <a:solidFill>
                  <a:srgbClr val="FF0000"/>
                </a:solidFill>
                <a:cs typeface="Tahoma" panose="020B0604030504040204" pitchFamily="34" charset="0"/>
              </a:rPr>
              <a:t>Les promoteurs ne comprennent rien à l’attrait de notre région. </a:t>
            </a:r>
          </a:p>
        </p:txBody>
      </p:sp>
      <p:sp>
        <p:nvSpPr>
          <p:cNvPr id="51204" name="Espace réservé du numéro de diapositive 2">
            <a:extLst>
              <a:ext uri="{FF2B5EF4-FFF2-40B4-BE49-F238E27FC236}">
                <a16:creationId xmlns:a16="http://schemas.microsoft.com/office/drawing/2014/main" id="{0EC6537B-3800-40B5-9A34-B6457BA8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51205" name="Picture 5">
            <a:extLst>
              <a:ext uri="{FF2B5EF4-FFF2-40B4-BE49-F238E27FC236}">
                <a16:creationId xmlns:a16="http://schemas.microsoft.com/office/drawing/2014/main" id="{7F7BB9A1-A987-434C-8A83-124C7AD92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6" name="Picture 4" descr="BanniereSauvegardeSM_WEB850pix">
            <a:extLst>
              <a:ext uri="{FF2B5EF4-FFF2-40B4-BE49-F238E27FC236}">
                <a16:creationId xmlns:a16="http://schemas.microsoft.com/office/drawing/2014/main" id="{0721BCB6-1F3A-4422-A666-3EC4FEC24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97BC5BC-D6CB-47C3-9D29-681E07CA3BA8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39</a:t>
            </a:fld>
            <a:endParaRPr lang="fr-F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DAB14EB7-7066-4773-905E-742BCDAC0B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2800" b="1">
                <a:solidFill>
                  <a:srgbClr val="612E2D"/>
                </a:solidFill>
              </a:rPr>
              <a:t>Emissions CO2 - électricité européenne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defRPr/>
            </a:pPr>
            <a:r>
              <a:rPr lang="fr-FR" altLang="fr-FR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449263" indent="-449263" algn="l" eaLnBrk="1" hangingPunct="1">
              <a:buFontTx/>
              <a:buChar char="•"/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364" name="Espace réservé du numéro de diapositive 2">
            <a:extLst>
              <a:ext uri="{FF2B5EF4-FFF2-40B4-BE49-F238E27FC236}">
                <a16:creationId xmlns:a16="http://schemas.microsoft.com/office/drawing/2014/main" id="{043A6157-02E2-4274-A3D1-6F72F9986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15365" name="Picture 5">
            <a:extLst>
              <a:ext uri="{FF2B5EF4-FFF2-40B4-BE49-F238E27FC236}">
                <a16:creationId xmlns:a16="http://schemas.microsoft.com/office/drawing/2014/main" id="{A99C00F0-7147-4D9A-9A25-3DFA9D6D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4" descr="BanniereSauvegardeSM_WEB850pix">
            <a:extLst>
              <a:ext uri="{FF2B5EF4-FFF2-40B4-BE49-F238E27FC236}">
                <a16:creationId xmlns:a16="http://schemas.microsoft.com/office/drawing/2014/main" id="{9646CB57-58FD-45EC-A784-FB2835288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 1">
            <a:extLst>
              <a:ext uri="{FF2B5EF4-FFF2-40B4-BE49-F238E27FC236}">
                <a16:creationId xmlns:a16="http://schemas.microsoft.com/office/drawing/2014/main" id="{44675B7D-52C3-4034-A6BB-F7EF67004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36650"/>
            <a:ext cx="8305800" cy="41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Image 2">
            <a:extLst>
              <a:ext uri="{FF2B5EF4-FFF2-40B4-BE49-F238E27FC236}">
                <a16:creationId xmlns:a16="http://schemas.microsoft.com/office/drawing/2014/main" id="{A20EABDA-317F-4C63-BA69-87E7CD862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5272088"/>
            <a:ext cx="29003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B46C2AF-36DE-4057-88C7-452148A530ED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4</a:t>
            </a:fld>
            <a:endParaRPr lang="fr-FR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D79788A4-0210-40BE-ADE3-980DF742D7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600" b="1">
                <a:solidFill>
                  <a:srgbClr val="612E2D"/>
                </a:solidFill>
              </a:rPr>
              <a:t>Total Quadran auteur de </a:t>
            </a:r>
            <a:br>
              <a:rPr lang="fr-FR" altLang="fr-FR" sz="3600" b="1">
                <a:solidFill>
                  <a:srgbClr val="612E2D"/>
                </a:solidFill>
              </a:rPr>
            </a:br>
            <a:r>
              <a:rPr lang="fr-FR" altLang="fr-FR" sz="3600" b="1">
                <a:solidFill>
                  <a:srgbClr val="612E2D"/>
                </a:solidFill>
              </a:rPr>
              <a:t>« L’électricité pour les nuls »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A89A7A9-EE69-4DF2-A9D4-B67B355BDDC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endParaRPr lang="nn-NO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nn-NO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228" name="Espace réservé du numéro de diapositive 2">
            <a:extLst>
              <a:ext uri="{FF2B5EF4-FFF2-40B4-BE49-F238E27FC236}">
                <a16:creationId xmlns:a16="http://schemas.microsoft.com/office/drawing/2014/main" id="{540761C8-87B7-47C6-90C2-7719EDCF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52229" name="Picture 5">
            <a:extLst>
              <a:ext uri="{FF2B5EF4-FFF2-40B4-BE49-F238E27FC236}">
                <a16:creationId xmlns:a16="http://schemas.microsoft.com/office/drawing/2014/main" id="{6F91D56C-DA98-4EA2-9CB1-F3F6B3926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0" name="Picture 4" descr="BanniereSauvegardeSM_WEB850pix">
            <a:extLst>
              <a:ext uri="{FF2B5EF4-FFF2-40B4-BE49-F238E27FC236}">
                <a16:creationId xmlns:a16="http://schemas.microsoft.com/office/drawing/2014/main" id="{C6029089-4B4B-4E21-8A81-BD01741D0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Image 2">
            <a:extLst>
              <a:ext uri="{FF2B5EF4-FFF2-40B4-BE49-F238E27FC236}">
                <a16:creationId xmlns:a16="http://schemas.microsoft.com/office/drawing/2014/main" id="{40F0607D-889D-4E8E-8FA0-CAA69AFCD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2141538"/>
            <a:ext cx="6621463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09ACE56-5EE3-4625-ADC9-644D456F2372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40</a:t>
            </a:fld>
            <a:endParaRPr lang="fr-FR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4409C63C-5DFC-41DE-8560-C672C44918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IV. Questions à se poser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fr-FR" altLang="fr-FR" sz="2800" b="1" dirty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Je suis un élu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Quelle est cette société qui vient me démarcher ? 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Qui la dirige ? Quelle est sa situation financière ?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Quelle est sa pérennité ?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Quelle est cette « étude » qui m’est proposée ? 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Face à un projet industriel, d’une ampleur exceptionnelle, qui va durer 20 ou 30 ans, ne devons-nous pas consulter la population ?</a:t>
            </a:r>
          </a:p>
          <a:p>
            <a:pPr marL="449263" indent="-449263" algn="l" eaLnBrk="1" hangingPunct="1">
              <a:buFontTx/>
              <a:buChar char="•"/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252" name="Espace réservé du numéro de diapositive 2">
            <a:extLst>
              <a:ext uri="{FF2B5EF4-FFF2-40B4-BE49-F238E27FC236}">
                <a16:creationId xmlns:a16="http://schemas.microsoft.com/office/drawing/2014/main" id="{9BED0ADB-4957-4050-A882-AC67F81F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53253" name="Picture 5">
            <a:extLst>
              <a:ext uri="{FF2B5EF4-FFF2-40B4-BE49-F238E27FC236}">
                <a16:creationId xmlns:a16="http://schemas.microsoft.com/office/drawing/2014/main" id="{4EAFC006-E6D7-46A7-AF84-22260C0BE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4" name="Picture 4" descr="BanniereSauvegardeSM_WEB850pix">
            <a:extLst>
              <a:ext uri="{FF2B5EF4-FFF2-40B4-BE49-F238E27FC236}">
                <a16:creationId xmlns:a16="http://schemas.microsoft.com/office/drawing/2014/main" id="{71DDFD14-100A-4FF6-A3F3-4D2733BEE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A5C6301-5FA3-4792-8502-08F75C6C9826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41</a:t>
            </a:fld>
            <a:endParaRPr lang="fr-FR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C9039D90-787B-4F85-8ACE-0791B91B1C6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IV. Questions à se poser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fr-FR" altLang="fr-FR" sz="2800" b="1" dirty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Je suis un élu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Quel impact sur les finances de la commune ?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Quel risque de baisse de fréquentation des gites ?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Quel risque d’abandon des résidences ?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Globalement est-ce que le projet améliore le bien-être de mes concitoyens ? 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Quelle information transparente leur donner ? 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sz="28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Ai-je un intérêt personnel à la décision ?   </a:t>
            </a:r>
          </a:p>
          <a:p>
            <a:pPr marL="449263" indent="-449263" algn="l" eaLnBrk="1" hangingPunct="1">
              <a:buFontTx/>
              <a:buChar char="•"/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276" name="Espace réservé du numéro de diapositive 2">
            <a:extLst>
              <a:ext uri="{FF2B5EF4-FFF2-40B4-BE49-F238E27FC236}">
                <a16:creationId xmlns:a16="http://schemas.microsoft.com/office/drawing/2014/main" id="{EA48AB38-B370-4EE8-A8C7-A75CFA22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54277" name="Picture 5">
            <a:extLst>
              <a:ext uri="{FF2B5EF4-FFF2-40B4-BE49-F238E27FC236}">
                <a16:creationId xmlns:a16="http://schemas.microsoft.com/office/drawing/2014/main" id="{F3EE83D1-D7CC-41AC-A354-B8DA6DAE3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8" name="Picture 4" descr="BanniereSauvegardeSM_WEB850pix">
            <a:extLst>
              <a:ext uri="{FF2B5EF4-FFF2-40B4-BE49-F238E27FC236}">
                <a16:creationId xmlns:a16="http://schemas.microsoft.com/office/drawing/2014/main" id="{7D5F62AD-D205-491F-ACFD-0654304CA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C097CD7-4A41-41E3-BACB-86A119F86247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42</a:t>
            </a:fld>
            <a:endParaRPr lang="fr-FR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F2390FD5-1321-42F4-9BD3-DE63FD65A4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IV. Questions à se poser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fr-FR" altLang="fr-FR" sz="2800" b="1" dirty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Je suis un propriétaire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Pourquoi les promoteurs ne me proposent pas d’acheter le terrain ? 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Une étude « sans engagement » pour qui ? 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Ai-je bien regardé les clauses du contrat ? 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Pourquoi le contrat doit-il rester confidentiel ?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Que se passera-t-il si des riverains attaquent pour « trouble à l’ordre public » ?  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Que se passera-t-il lors du démantèlement ?</a:t>
            </a:r>
          </a:p>
        </p:txBody>
      </p:sp>
      <p:sp>
        <p:nvSpPr>
          <p:cNvPr id="55300" name="Espace réservé du numéro de diapositive 2">
            <a:extLst>
              <a:ext uri="{FF2B5EF4-FFF2-40B4-BE49-F238E27FC236}">
                <a16:creationId xmlns:a16="http://schemas.microsoft.com/office/drawing/2014/main" id="{0EE42EEB-9992-4C33-BF2B-13AFF3E7B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55301" name="Picture 5">
            <a:extLst>
              <a:ext uri="{FF2B5EF4-FFF2-40B4-BE49-F238E27FC236}">
                <a16:creationId xmlns:a16="http://schemas.microsoft.com/office/drawing/2014/main" id="{686EDBBC-228D-4A23-BBFD-9080E9B6E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2" name="Picture 4" descr="BanniereSauvegardeSM_WEB850pix">
            <a:extLst>
              <a:ext uri="{FF2B5EF4-FFF2-40B4-BE49-F238E27FC236}">
                <a16:creationId xmlns:a16="http://schemas.microsoft.com/office/drawing/2014/main" id="{85F94C1A-8A1E-4966-8979-BDE70BD2C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28612BF-3ABA-4F16-B27E-D31EF9520BCC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43</a:t>
            </a:fld>
            <a:endParaRPr lang="fr-FR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B702301B-B362-45F9-8118-AC22B54C5F1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IV. Questions à se poser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fr-FR" altLang="fr-FR" sz="2800" b="1" dirty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Je suis un exploitant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Questions similaires à celles du propriétaire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Que se passera-t-il si mes bovins / ovins / équins sont affectés par les éoliennes ? </a:t>
            </a:r>
            <a:b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 quels recours pourrai-je disposer ? </a:t>
            </a:r>
          </a:p>
        </p:txBody>
      </p:sp>
      <p:sp>
        <p:nvSpPr>
          <p:cNvPr id="56324" name="Espace réservé du numéro de diapositive 2">
            <a:extLst>
              <a:ext uri="{FF2B5EF4-FFF2-40B4-BE49-F238E27FC236}">
                <a16:creationId xmlns:a16="http://schemas.microsoft.com/office/drawing/2014/main" id="{54ED1320-8BDB-4A17-AB03-F438471F0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56325" name="Picture 5">
            <a:extLst>
              <a:ext uri="{FF2B5EF4-FFF2-40B4-BE49-F238E27FC236}">
                <a16:creationId xmlns:a16="http://schemas.microsoft.com/office/drawing/2014/main" id="{0ACEAFA2-F3E9-49B8-9FFB-2754CB5C2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6" name="Picture 4" descr="BanniereSauvegardeSM_WEB850pix">
            <a:extLst>
              <a:ext uri="{FF2B5EF4-FFF2-40B4-BE49-F238E27FC236}">
                <a16:creationId xmlns:a16="http://schemas.microsoft.com/office/drawing/2014/main" id="{D3C7BADA-7FEE-4B42-B14D-2B2C79EC6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C3542F6-EA1E-4839-B2DF-B5EDBCAA671A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44</a:t>
            </a:fld>
            <a:endParaRPr lang="fr-FR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6F8B20BB-9403-40E4-B4E0-566609CE2C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IV. Questions à se poser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fr-FR" altLang="fr-FR" sz="2800" b="1" dirty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Je suis un résident impacté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 distance règlementaire de 500m est-elle raisonnable ? Pourquoi n’a-t-elle pas changé avec la taille des machines ? </a:t>
            </a:r>
            <a:b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Qu’en est-il du principe de précaution? 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Est-il juste que je supporte des nuisances sans avoir de contreparties ?</a:t>
            </a:r>
          </a:p>
          <a:p>
            <a:pPr marL="449263" indent="-449263" algn="l" eaLnBrk="1" hangingPunct="1">
              <a:buFontTx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Quels sont mes recours possibles contre les opérateurs et les propriétaires ? </a:t>
            </a:r>
          </a:p>
        </p:txBody>
      </p:sp>
      <p:sp>
        <p:nvSpPr>
          <p:cNvPr id="57348" name="Espace réservé du numéro de diapositive 2">
            <a:extLst>
              <a:ext uri="{FF2B5EF4-FFF2-40B4-BE49-F238E27FC236}">
                <a16:creationId xmlns:a16="http://schemas.microsoft.com/office/drawing/2014/main" id="{463D74D0-1573-47B3-9F52-A7867FB4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57349" name="Picture 5">
            <a:extLst>
              <a:ext uri="{FF2B5EF4-FFF2-40B4-BE49-F238E27FC236}">
                <a16:creationId xmlns:a16="http://schemas.microsoft.com/office/drawing/2014/main" id="{3818A388-8094-496E-8206-DD32C2E41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0" name="Picture 4" descr="BanniereSauvegardeSM_WEB850pix">
            <a:extLst>
              <a:ext uri="{FF2B5EF4-FFF2-40B4-BE49-F238E27FC236}">
                <a16:creationId xmlns:a16="http://schemas.microsoft.com/office/drawing/2014/main" id="{231FB0CD-E706-4368-B29F-88A65ACCD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15D4739-6738-4577-811B-0286DF2F5DBC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45</a:t>
            </a:fld>
            <a:endParaRPr lang="fr-FR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C65B2DF7-52FE-46B2-8DDA-61750C3FC0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412875"/>
            <a:ext cx="7772400" cy="2808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chemeClr val="folHlink"/>
                </a:solidFill>
              </a:rPr>
              <a:t>Merci pour votre attention</a:t>
            </a:r>
            <a:br>
              <a:rPr lang="fr-FR" altLang="fr-FR" sz="4000" b="1">
                <a:solidFill>
                  <a:schemeClr val="folHlink"/>
                </a:solidFill>
              </a:rPr>
            </a:br>
            <a:br>
              <a:rPr lang="fr-FR" altLang="fr-FR" sz="4000" b="1">
                <a:solidFill>
                  <a:schemeClr val="folHlink"/>
                </a:solidFill>
              </a:rPr>
            </a:br>
            <a:r>
              <a:rPr lang="fr-FR" altLang="fr-FR" sz="4000" b="1">
                <a:solidFill>
                  <a:schemeClr val="folHlink"/>
                </a:solidFill>
              </a:rPr>
              <a:t>Questions- Réponses</a:t>
            </a:r>
            <a:br>
              <a:rPr lang="fr-FR" altLang="fr-FR" sz="4000" b="1">
                <a:solidFill>
                  <a:schemeClr val="folHlink"/>
                </a:solidFill>
              </a:rPr>
            </a:br>
            <a:br>
              <a:rPr lang="fr-FR" altLang="fr-FR" sz="4000" b="1">
                <a:solidFill>
                  <a:schemeClr val="folHlink"/>
                </a:solidFill>
              </a:rPr>
            </a:br>
            <a:r>
              <a:rPr lang="fr-FR" altLang="fr-FR" sz="3600" b="1">
                <a:solidFill>
                  <a:srgbClr val="0070C0"/>
                </a:solidFill>
              </a:rPr>
              <a:t>www.sauvegardesudmorvan.org</a:t>
            </a:r>
            <a:br>
              <a:rPr lang="fr-FR" altLang="fr-FR" sz="4000" b="1">
                <a:solidFill>
                  <a:schemeClr val="folHlink"/>
                </a:solidFill>
              </a:rPr>
            </a:br>
            <a:br>
              <a:rPr lang="fr-FR" altLang="fr-FR" sz="4000" b="1">
                <a:solidFill>
                  <a:schemeClr val="folHlink"/>
                </a:solidFill>
              </a:rPr>
            </a:br>
            <a:endParaRPr lang="fr-FR" altLang="fr-FR" sz="4000" b="1">
              <a:solidFill>
                <a:schemeClr val="folHlink"/>
              </a:solidFill>
            </a:endParaRP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B4965CD8-2922-466D-9FF7-0A062927F51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84213" y="3933825"/>
            <a:ext cx="7632700" cy="151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indent="-609600" algn="l" eaLnBrk="1" hangingPunct="1"/>
            <a:endParaRPr lang="fr-FR" altLang="fr-FR" sz="2800">
              <a:solidFill>
                <a:schemeClr val="hlink"/>
              </a:solidFill>
            </a:endParaRPr>
          </a:p>
          <a:p>
            <a:pPr marL="609600" indent="-609600" algn="l" eaLnBrk="1" hangingPunct="1">
              <a:buFontTx/>
              <a:buChar char="•"/>
            </a:pPr>
            <a:endParaRPr lang="fr-FR" altLang="fr-FR" sz="2800">
              <a:solidFill>
                <a:schemeClr val="hlink"/>
              </a:solidFill>
            </a:endParaRPr>
          </a:p>
        </p:txBody>
      </p:sp>
      <p:pic>
        <p:nvPicPr>
          <p:cNvPr id="58372" name="Picture 4" descr="BanniereSauvegardeSM_WEB850pix">
            <a:extLst>
              <a:ext uri="{FF2B5EF4-FFF2-40B4-BE49-F238E27FC236}">
                <a16:creationId xmlns:a16="http://schemas.microsoft.com/office/drawing/2014/main" id="{A81A846C-96DB-4A7A-99D0-EF3AA8874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BDCD7A0-0E69-435C-9572-58C03A8EB72A}"/>
              </a:ext>
            </a:extLst>
          </p:cNvPr>
          <p:cNvSpPr txBox="1"/>
          <p:nvPr/>
        </p:nvSpPr>
        <p:spPr>
          <a:xfrm>
            <a:off x="8494149" y="6512767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46</a:t>
            </a:fld>
            <a:endParaRPr lang="fr-FR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8E60BF2D-FE2C-450B-A476-245A056F6E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400"/>
              <a:t>Titre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90019BB8-7E9E-4373-8FC4-0178E9DF377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476375" y="1700213"/>
            <a:ext cx="6400800" cy="3744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indent="-609600" algn="l" eaLnBrk="1" hangingPunct="1">
              <a:buFontTx/>
              <a:buChar char="•"/>
            </a:pPr>
            <a:r>
              <a:rPr lang="fr-FR" altLang="fr-FR" sz="2800"/>
              <a:t>Sous-titre</a:t>
            </a:r>
          </a:p>
        </p:txBody>
      </p:sp>
      <p:pic>
        <p:nvPicPr>
          <p:cNvPr id="59396" name="Picture 4" descr="BanniereSauvegardeSM_WEB850pix">
            <a:extLst>
              <a:ext uri="{FF2B5EF4-FFF2-40B4-BE49-F238E27FC236}">
                <a16:creationId xmlns:a16="http://schemas.microsoft.com/office/drawing/2014/main" id="{039889FF-7D54-4143-914B-6FC355B09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>
            <a:extLst>
              <a:ext uri="{FF2B5EF4-FFF2-40B4-BE49-F238E27FC236}">
                <a16:creationId xmlns:a16="http://schemas.microsoft.com/office/drawing/2014/main" id="{9B99E831-C734-43E0-8770-41C052153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-55563"/>
            <a:ext cx="9144000" cy="915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8" name="Espace réservé du numéro de diapositive 2">
            <a:extLst>
              <a:ext uri="{FF2B5EF4-FFF2-40B4-BE49-F238E27FC236}">
                <a16:creationId xmlns:a16="http://schemas.microsoft.com/office/drawing/2014/main" id="{4A6AB796-5BC7-4EC3-932E-DED84C9B4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66A4763-A5D5-48D7-AD35-651AF98F7ED4}" type="slidenum">
              <a:rPr lang="fr-FR" altLang="fr-FR"/>
              <a:pPr/>
              <a:t>47</a:t>
            </a:fld>
            <a:endParaRPr lang="fr-FR" altLang="fr-FR"/>
          </a:p>
        </p:txBody>
      </p:sp>
      <p:sp>
        <p:nvSpPr>
          <p:cNvPr id="59399" name="Rectangle 2">
            <a:extLst>
              <a:ext uri="{FF2B5EF4-FFF2-40B4-BE49-F238E27FC236}">
                <a16:creationId xmlns:a16="http://schemas.microsoft.com/office/drawing/2014/main" id="{87E3899B-4A09-436B-A2D3-99EA3784D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5661025"/>
            <a:ext cx="77724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000" b="1">
                <a:solidFill>
                  <a:schemeClr val="folHlink"/>
                </a:solidFill>
              </a:rPr>
              <a:t>Merci pour votre attention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4C294B4B-5755-4CBB-A2C4-079B45EA98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L’imposture écologique 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4000" b="1">
                <a:solidFill>
                  <a:srgbClr val="612E2D"/>
                </a:solidFill>
              </a:rPr>
              <a:t>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46BB0378-509D-4771-A947-C9BC177105D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endParaRPr lang="fr-FR" altLang="fr-FR" sz="280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444" name="Espace réservé du numéro de diapositive 2">
            <a:extLst>
              <a:ext uri="{FF2B5EF4-FFF2-40B4-BE49-F238E27FC236}">
                <a16:creationId xmlns:a16="http://schemas.microsoft.com/office/drawing/2014/main" id="{DF1680C2-3070-47A0-B4A3-A1357A6DF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61445" name="Picture 5">
            <a:extLst>
              <a:ext uri="{FF2B5EF4-FFF2-40B4-BE49-F238E27FC236}">
                <a16:creationId xmlns:a16="http://schemas.microsoft.com/office/drawing/2014/main" id="{60278C58-5AD9-4FEF-8C29-CFF691A62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4" descr="BanniereSauvegardeSM_WEB850pix">
            <a:extLst>
              <a:ext uri="{FF2B5EF4-FFF2-40B4-BE49-F238E27FC236}">
                <a16:creationId xmlns:a16="http://schemas.microsoft.com/office/drawing/2014/main" id="{2EB212C1-5012-46D2-9649-B64716DF6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2">
            <a:extLst>
              <a:ext uri="{FF2B5EF4-FFF2-40B4-BE49-F238E27FC236}">
                <a16:creationId xmlns:a16="http://schemas.microsoft.com/office/drawing/2014/main" id="{0B459CEC-67AA-4781-B129-CEE804AE261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t="3297" r="2293" b="3944"/>
          <a:stretch>
            <a:fillRect/>
          </a:stretch>
        </p:blipFill>
        <p:spPr bwMode="auto">
          <a:xfrm>
            <a:off x="1087438" y="1409700"/>
            <a:ext cx="7370762" cy="406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age 4">
            <a:extLst>
              <a:ext uri="{FF2B5EF4-FFF2-40B4-BE49-F238E27FC236}">
                <a16:creationId xmlns:a16="http://schemas.microsoft.com/office/drawing/2014/main" id="{5EC1D5E8-7D91-43AD-BB67-78E84F77E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552825"/>
            <a:ext cx="8799512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Image 2">
            <a:extLst>
              <a:ext uri="{FF2B5EF4-FFF2-40B4-BE49-F238E27FC236}">
                <a16:creationId xmlns:a16="http://schemas.microsoft.com/office/drawing/2014/main" id="{2025582E-0987-4A44-9D18-F2B640F5D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0538"/>
            <a:ext cx="45561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Espace réservé du numéro de diapositive 2">
            <a:extLst>
              <a:ext uri="{FF2B5EF4-FFF2-40B4-BE49-F238E27FC236}">
                <a16:creationId xmlns:a16="http://schemas.microsoft.com/office/drawing/2014/main" id="{2A65A70E-23C1-4C96-9FE9-588EFDB9F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8350" y="6430963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53513A-C66A-4380-A0FC-04566B046251}" type="slidenum">
              <a:rPr lang="fr-FR" altLang="fr-FR">
                <a:solidFill>
                  <a:srgbClr val="000000"/>
                </a:solidFill>
              </a:rPr>
              <a:pPr/>
              <a:t>49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25606" name="Rectangle 3">
            <a:extLst>
              <a:ext uri="{FF2B5EF4-FFF2-40B4-BE49-F238E27FC236}">
                <a16:creationId xmlns:a16="http://schemas.microsoft.com/office/drawing/2014/main" id="{4B3905D8-2DD2-4712-868A-8B1B089E2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3889375"/>
            <a:ext cx="3455987" cy="1763713"/>
          </a:xfrm>
          <a:prstGeom prst="rect">
            <a:avLst/>
          </a:prstGeom>
          <a:solidFill>
            <a:srgbClr val="EDDE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24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Plusieurs dizaines de milliers de grues survolent chaque année la Nièvre (en migration pré et post nuptiale), soit plus de 60% de la population migratrice française en automne.</a:t>
            </a:r>
          </a:p>
        </p:txBody>
      </p:sp>
      <p:sp>
        <p:nvSpPr>
          <p:cNvPr id="62470" name="ZoneTexte 1">
            <a:extLst>
              <a:ext uri="{FF2B5EF4-FFF2-40B4-BE49-F238E27FC236}">
                <a16:creationId xmlns:a16="http://schemas.microsoft.com/office/drawing/2014/main" id="{40D0E69C-7C16-4E2B-AC3C-B755C81FC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4013"/>
            <a:ext cx="20669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400" b="1">
                <a:solidFill>
                  <a:srgbClr val="612E2D"/>
                </a:solidFill>
              </a:rPr>
              <a:t>G</a:t>
            </a:r>
            <a:r>
              <a:rPr lang="fr-FR" altLang="fr-FR" sz="2400">
                <a:solidFill>
                  <a:srgbClr val="612E2D"/>
                </a:solidFill>
              </a:rPr>
              <a:t>rue cendrée</a:t>
            </a:r>
          </a:p>
          <a:p>
            <a:r>
              <a:rPr lang="fr-FR" altLang="fr-FR" sz="2000" i="1">
                <a:solidFill>
                  <a:srgbClr val="612E2D"/>
                </a:solidFill>
              </a:rPr>
              <a:t>Grus grus</a:t>
            </a:r>
          </a:p>
        </p:txBody>
      </p:sp>
      <p:sp>
        <p:nvSpPr>
          <p:cNvPr id="62471" name="Rectangle 3">
            <a:extLst>
              <a:ext uri="{FF2B5EF4-FFF2-40B4-BE49-F238E27FC236}">
                <a16:creationId xmlns:a16="http://schemas.microsoft.com/office/drawing/2014/main" id="{572B4706-C0A2-4E78-AFDA-916881DD0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1012825"/>
            <a:ext cx="31670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Protégée France, Europe, International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Migratrice et hivernante en Bourgogne-Franche-Comté</a:t>
            </a:r>
          </a:p>
          <a:p>
            <a:pPr eaLnBrk="1" hangingPunct="1">
              <a:spcBef>
                <a:spcPts val="2400"/>
              </a:spcBef>
            </a:pPr>
            <a:endParaRPr lang="fr-FR" altLang="fr-FR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609" name="Image 3">
            <a:extLst>
              <a:ext uri="{FF2B5EF4-FFF2-40B4-BE49-F238E27FC236}">
                <a16:creationId xmlns:a16="http://schemas.microsoft.com/office/drawing/2014/main" id="{86DB3CDD-63FA-4BFB-8CDC-3C9221316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" t="-1317" r="53539" b="10344"/>
          <a:stretch>
            <a:fillRect/>
          </a:stretch>
        </p:blipFill>
        <p:spPr bwMode="auto">
          <a:xfrm>
            <a:off x="-280988" y="2312988"/>
            <a:ext cx="384333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Rectangle 3">
            <a:extLst>
              <a:ext uri="{FF2B5EF4-FFF2-40B4-BE49-F238E27FC236}">
                <a16:creationId xmlns:a16="http://schemas.microsoft.com/office/drawing/2014/main" id="{08138B82-6CDA-4379-AFEF-80A720C15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8" y="5622925"/>
            <a:ext cx="3484562" cy="901700"/>
          </a:xfrm>
          <a:prstGeom prst="rect">
            <a:avLst/>
          </a:prstGeom>
          <a:solidFill>
            <a:srgbClr val="EDDE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 moins 10.000 Grues hivernent dans la Nièvre, notamment le long de la Loire</a:t>
            </a:r>
          </a:p>
          <a:p>
            <a:pPr eaLnBrk="1" hangingPunct="1">
              <a:spcBef>
                <a:spcPts val="2400"/>
              </a:spcBef>
            </a:pPr>
            <a:endParaRPr lang="fr-FR" altLang="fr-FR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466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00982F2B-C42F-4EDE-A593-A473F6E05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-284163"/>
            <a:ext cx="5484813" cy="414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5" name="Espace réservé du pied de page 1">
            <a:extLst>
              <a:ext uri="{FF2B5EF4-FFF2-40B4-BE49-F238E27FC236}">
                <a16:creationId xmlns:a16="http://schemas.microsoft.com/office/drawing/2014/main" id="{94299BA8-6B54-40CE-8DDD-864A2DDD5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888" y="6521450"/>
            <a:ext cx="3744912" cy="2698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fr-FR" altLang="fr-FR" sz="800"/>
              <a:t>S5206A AVG-NPSM-SSM Avifaune migratrice en SSOM Une richesse</a:t>
            </a:r>
          </a:p>
        </p:txBody>
      </p:sp>
      <p:grpSp>
        <p:nvGrpSpPr>
          <p:cNvPr id="62476" name="Groupe 16">
            <a:extLst>
              <a:ext uri="{FF2B5EF4-FFF2-40B4-BE49-F238E27FC236}">
                <a16:creationId xmlns:a16="http://schemas.microsoft.com/office/drawing/2014/main" id="{CA706A1A-2860-4139-AB23-1F5807696ED3}"/>
              </a:ext>
            </a:extLst>
          </p:cNvPr>
          <p:cNvGrpSpPr>
            <a:grpSpLocks/>
          </p:cNvGrpSpPr>
          <p:nvPr/>
        </p:nvGrpSpPr>
        <p:grpSpPr bwMode="auto">
          <a:xfrm>
            <a:off x="19050" y="17463"/>
            <a:ext cx="1489075" cy="449262"/>
            <a:chOff x="74807" y="24213"/>
            <a:chExt cx="1489725" cy="449012"/>
          </a:xfrm>
        </p:grpSpPr>
        <p:pic>
          <p:nvPicPr>
            <p:cNvPr id="62477" name="Image 17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87592001-7F70-4DF8-BACA-F5C5D97E1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" y="24213"/>
              <a:ext cx="285280" cy="442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8" name="Image 8">
              <a:extLst>
                <a:ext uri="{FF2B5EF4-FFF2-40B4-BE49-F238E27FC236}">
                  <a16:creationId xmlns:a16="http://schemas.microsoft.com/office/drawing/2014/main" id="{F7DB0CDE-1861-4D3C-9E00-70D92B72D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520" y="24213"/>
              <a:ext cx="449012" cy="449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9" name="Image 19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B371DC78-4BF1-48A6-A495-FB331DB44A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950" y="24214"/>
              <a:ext cx="798706" cy="442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  <p:bldP spid="256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5C34360-30B3-40A3-A984-5DABF368F5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2800" b="1">
                <a:solidFill>
                  <a:srgbClr val="612E2D"/>
                </a:solidFill>
              </a:rPr>
              <a:t>Quelques contre-vérités de Total Quadran</a:t>
            </a:r>
            <a:r>
              <a:rPr lang="fr-FR" altLang="fr-FR" sz="4000" b="1">
                <a:solidFill>
                  <a:srgbClr val="612E2D"/>
                </a:solidFill>
              </a:rPr>
              <a:t> 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4CB9094-96ED-49DE-B33D-3B8DC0BF0EC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r>
              <a:rPr lang="fr-FR" altLang="fr-FR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						      </a:t>
            </a:r>
            <a:r>
              <a:rPr lang="fr-FR" altLang="fr-FR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</a:t>
            </a:r>
            <a:r>
              <a:rPr lang="fr-FR" altLang="fr-FR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FAUX</a:t>
            </a:r>
          </a:p>
          <a:p>
            <a:pPr algn="just" eaLnBrk="1" hangingPunct="1"/>
            <a:r>
              <a:rPr lang="fr-FR" altLang="fr-FR" sz="2800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						     </a:t>
            </a:r>
            <a:r>
              <a:rPr lang="fr-FR" altLang="fr-FR" sz="18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Facteur charge</a:t>
            </a:r>
          </a:p>
          <a:p>
            <a:pPr algn="l" eaLnBrk="1" hangingPunct="1"/>
            <a:r>
              <a:rPr lang="fr-FR" altLang="fr-FR" sz="28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FAUX</a:t>
            </a:r>
            <a:r>
              <a:rPr lang="fr-FR" altLang="fr-FR" sz="280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280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						     </a:t>
            </a:r>
            <a:r>
              <a:rPr lang="fr-FR" altLang="fr-FR" sz="18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20 à 22 %</a:t>
            </a:r>
            <a:endParaRPr lang="fr-FR" altLang="fr-FR" sz="180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388" name="Espace réservé du numéro de diapositive 2">
            <a:extLst>
              <a:ext uri="{FF2B5EF4-FFF2-40B4-BE49-F238E27FC236}">
                <a16:creationId xmlns:a16="http://schemas.microsoft.com/office/drawing/2014/main" id="{AE62255C-083F-4308-8005-738C922C4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16389" name="Picture 5">
            <a:extLst>
              <a:ext uri="{FF2B5EF4-FFF2-40B4-BE49-F238E27FC236}">
                <a16:creationId xmlns:a16="http://schemas.microsoft.com/office/drawing/2014/main" id="{F9BD8596-BCDC-4D0A-BD7E-43A385E7B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4" descr="BanniereSauvegardeSM_WEB850pix">
            <a:extLst>
              <a:ext uri="{FF2B5EF4-FFF2-40B4-BE49-F238E27FC236}">
                <a16:creationId xmlns:a16="http://schemas.microsoft.com/office/drawing/2014/main" id="{DE933669-7F2F-485D-9D61-9BB0C2A4E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FC451F8E-3C1E-4E8F-8529-396D4A635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1123950"/>
            <a:ext cx="54356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83D0299-05A8-4F9C-87B9-E16F87B6AF42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5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66D7433-9212-4FB9-B216-74CDC876F4D8}"/>
              </a:ext>
            </a:extLst>
          </p:cNvPr>
          <p:cNvSpPr txBox="1"/>
          <p:nvPr/>
        </p:nvSpPr>
        <p:spPr>
          <a:xfrm>
            <a:off x="8610600" y="66777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5</a:t>
            </a:fld>
            <a:endParaRPr lang="fr-FR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u numéro de diapositive 2">
            <a:extLst>
              <a:ext uri="{FF2B5EF4-FFF2-40B4-BE49-F238E27FC236}">
                <a16:creationId xmlns:a16="http://schemas.microsoft.com/office/drawing/2014/main" id="{363FB5FE-E3DE-4B95-802B-941E8A00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813" y="6157913"/>
            <a:ext cx="587376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FDDC1BF-450E-4978-BE78-A50F4A7A4F2C}" type="slidenum">
              <a:rPr lang="fr-FR" altLang="fr-FR">
                <a:solidFill>
                  <a:srgbClr val="000000"/>
                </a:solidFill>
              </a:rPr>
              <a:pPr/>
              <a:t>50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B3F4F794-CEC3-4EA1-BC74-C5A7FFE7F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1143000"/>
            <a:ext cx="8361362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 SSOM, elle est nicheuse et migratrice.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nid a été observé en forêt de Vincence, et 1 nid en 2019 à quelques kilomètres au sud de Montmort.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Elle est observée régulièrement en Sud et Sud-Ouest Morvan (printemps – été).</a:t>
            </a:r>
          </a:p>
        </p:txBody>
      </p:sp>
      <p:pic>
        <p:nvPicPr>
          <p:cNvPr id="64516" name="Image 3">
            <a:extLst>
              <a:ext uri="{FF2B5EF4-FFF2-40B4-BE49-F238E27FC236}">
                <a16:creationId xmlns:a16="http://schemas.microsoft.com/office/drawing/2014/main" id="{8263D9E3-FB68-4A2D-ACD6-9B9813DF7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39687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ZoneTexte 1">
            <a:extLst>
              <a:ext uri="{FF2B5EF4-FFF2-40B4-BE49-F238E27FC236}">
                <a16:creationId xmlns:a16="http://schemas.microsoft.com/office/drawing/2014/main" id="{2C4BCD81-E0EF-46AE-B34F-382C601DB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96838"/>
            <a:ext cx="21050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400" b="1">
                <a:solidFill>
                  <a:srgbClr val="612E2D"/>
                </a:solidFill>
              </a:rPr>
              <a:t>C</a:t>
            </a:r>
            <a:r>
              <a:rPr lang="fr-FR" altLang="fr-FR" sz="2400">
                <a:solidFill>
                  <a:srgbClr val="612E2D"/>
                </a:solidFill>
              </a:rPr>
              <a:t>igogne</a:t>
            </a:r>
            <a:r>
              <a:rPr lang="fr-FR" altLang="fr-FR" sz="2400" b="1">
                <a:solidFill>
                  <a:srgbClr val="612E2D"/>
                </a:solidFill>
              </a:rPr>
              <a:t> </a:t>
            </a:r>
            <a:r>
              <a:rPr lang="fr-FR" altLang="fr-FR" sz="2400">
                <a:solidFill>
                  <a:srgbClr val="612E2D"/>
                </a:solidFill>
              </a:rPr>
              <a:t>noire</a:t>
            </a:r>
          </a:p>
          <a:p>
            <a:r>
              <a:rPr lang="fr-FR" altLang="fr-FR" i="1">
                <a:solidFill>
                  <a:srgbClr val="612E2D"/>
                </a:solidFill>
              </a:rPr>
              <a:t>   Ciconia nigra</a:t>
            </a:r>
          </a:p>
        </p:txBody>
      </p:sp>
      <p:sp>
        <p:nvSpPr>
          <p:cNvPr id="64518" name="Rectangle 3">
            <a:extLst>
              <a:ext uri="{FF2B5EF4-FFF2-40B4-BE49-F238E27FC236}">
                <a16:creationId xmlns:a16="http://schemas.microsoft.com/office/drawing/2014/main" id="{8F9338FA-CCCF-4301-B8C6-1082B06FD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088" y="482600"/>
            <a:ext cx="7129462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Protégée France, Europe, International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Listes rouges : France </a:t>
            </a:r>
            <a:r>
              <a:rPr lang="fr-FR" altLang="fr-FR" b="1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 Danger</a:t>
            </a: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Bourgogne </a:t>
            </a:r>
            <a:r>
              <a:rPr lang="fr-FR" altLang="fr-FR" b="1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 Danger</a:t>
            </a:r>
          </a:p>
        </p:txBody>
      </p:sp>
      <p:pic>
        <p:nvPicPr>
          <p:cNvPr id="27657" name="Picture 2" descr="190607 Wikipedia_Ciconia_nigra_Eurasian_Migration_taille_10x12">
            <a:extLst>
              <a:ext uri="{FF2B5EF4-FFF2-40B4-BE49-F238E27FC236}">
                <a16:creationId xmlns:a16="http://schemas.microsoft.com/office/drawing/2014/main" id="{CB85E9DC-3F9C-41C8-873D-AC50AEB87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3843338"/>
            <a:ext cx="2185988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" descr="S5115-02D_Cigogne_N_Obs">
            <a:extLst>
              <a:ext uri="{FF2B5EF4-FFF2-40B4-BE49-F238E27FC236}">
                <a16:creationId xmlns:a16="http://schemas.microsoft.com/office/drawing/2014/main" id="{D9D04016-06CC-43B7-8740-E6BD36275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2473325"/>
            <a:ext cx="5857875" cy="4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Rectangle 3">
            <a:extLst>
              <a:ext uri="{FF2B5EF4-FFF2-40B4-BE49-F238E27FC236}">
                <a16:creationId xmlns:a16="http://schemas.microsoft.com/office/drawing/2014/main" id="{62647BEB-9818-403E-907B-CDBFAAF72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" y="2439988"/>
            <a:ext cx="31003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Peu observée en migration, car les dates des campagnes pour les Milans ne se prêtaient pas à l’observation des Cigognes.</a:t>
            </a:r>
          </a:p>
        </p:txBody>
      </p:sp>
      <p:sp>
        <p:nvSpPr>
          <p:cNvPr id="64522" name="Espace réservé du pied de page 1">
            <a:extLst>
              <a:ext uri="{FF2B5EF4-FFF2-40B4-BE49-F238E27FC236}">
                <a16:creationId xmlns:a16="http://schemas.microsoft.com/office/drawing/2014/main" id="{71700C8D-F71A-430B-AFD5-46ED93FBD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50" y="6580188"/>
            <a:ext cx="3744913" cy="2698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fr-FR" altLang="fr-FR" sz="800"/>
              <a:t>S5206A AVG-NPSM-SSM Avifaune migratrice en SSOM Une richesse</a:t>
            </a:r>
          </a:p>
        </p:txBody>
      </p:sp>
      <p:grpSp>
        <p:nvGrpSpPr>
          <p:cNvPr id="64523" name="Groupe 12">
            <a:extLst>
              <a:ext uri="{FF2B5EF4-FFF2-40B4-BE49-F238E27FC236}">
                <a16:creationId xmlns:a16="http://schemas.microsoft.com/office/drawing/2014/main" id="{2F8B5BCD-7025-4A5C-B1DB-B699D7921A75}"/>
              </a:ext>
            </a:extLst>
          </p:cNvPr>
          <p:cNvGrpSpPr>
            <a:grpSpLocks/>
          </p:cNvGrpSpPr>
          <p:nvPr/>
        </p:nvGrpSpPr>
        <p:grpSpPr bwMode="auto">
          <a:xfrm>
            <a:off x="7581900" y="65088"/>
            <a:ext cx="1490663" cy="449262"/>
            <a:chOff x="74807" y="24213"/>
            <a:chExt cx="1489725" cy="449012"/>
          </a:xfrm>
        </p:grpSpPr>
        <p:pic>
          <p:nvPicPr>
            <p:cNvPr id="64525" name="Image 13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B16C930F-6CA6-4382-996B-7D7AD5B3B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" y="24213"/>
              <a:ext cx="285280" cy="442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6" name="Image 8">
              <a:extLst>
                <a:ext uri="{FF2B5EF4-FFF2-40B4-BE49-F238E27FC236}">
                  <a16:creationId xmlns:a16="http://schemas.microsoft.com/office/drawing/2014/main" id="{30DD3722-67BA-4291-92D3-553E3DE37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520" y="24213"/>
              <a:ext cx="449012" cy="449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7" name="Image 1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E11C3074-06D8-45C8-A100-BDA2342FF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950" y="24214"/>
              <a:ext cx="798706" cy="442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524" name="Rectangle 2">
            <a:extLst>
              <a:ext uri="{FF2B5EF4-FFF2-40B4-BE49-F238E27FC236}">
                <a16:creationId xmlns:a16="http://schemas.microsoft.com/office/drawing/2014/main" id="{B5F59224-892E-4A0A-8ADF-9FCD05B76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17463"/>
            <a:ext cx="31797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100">
                <a:solidFill>
                  <a:srgbClr val="612E2D"/>
                </a:solidFill>
              </a:rPr>
              <a:t>Avifaune migratrice en SSOM : une richesse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u numéro de diapositive 2">
            <a:extLst>
              <a:ext uri="{FF2B5EF4-FFF2-40B4-BE49-F238E27FC236}">
                <a16:creationId xmlns:a16="http://schemas.microsoft.com/office/drawing/2014/main" id="{24709403-CAF3-4230-8A20-828F28741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8575" y="62738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2D53AF2-0CE9-4A92-B1DD-C765D52DEC48}" type="slidenum">
              <a:rPr lang="fr-FR" altLang="fr-FR">
                <a:solidFill>
                  <a:srgbClr val="000000"/>
                </a:solidFill>
              </a:rPr>
              <a:pPr/>
              <a:t>51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00658862-575E-465F-9D52-11A2F5F94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5" y="1239838"/>
            <a:ext cx="8115300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 SSOM, elle est nicheuse et migratrice.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 nids actifs ont été répertoriés en vallée de l’Aron.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 été, des rassemblements jusqu’à 100 individus sont vus en Sud-Morvan.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Rares observations en migration.</a:t>
            </a:r>
          </a:p>
        </p:txBody>
      </p:sp>
      <p:pic>
        <p:nvPicPr>
          <p:cNvPr id="65540" name="Image 3">
            <a:extLst>
              <a:ext uri="{FF2B5EF4-FFF2-40B4-BE49-F238E27FC236}">
                <a16:creationId xmlns:a16="http://schemas.microsoft.com/office/drawing/2014/main" id="{3C873FCA-9CB3-487A-B64A-944C309CA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396875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ZoneTexte 1">
            <a:extLst>
              <a:ext uri="{FF2B5EF4-FFF2-40B4-BE49-F238E27FC236}">
                <a16:creationId xmlns:a16="http://schemas.microsoft.com/office/drawing/2014/main" id="{0C7E2069-A7F2-4EA7-8958-A862EC629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96838"/>
            <a:ext cx="24987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400" b="1">
                <a:solidFill>
                  <a:srgbClr val="612E2D"/>
                </a:solidFill>
              </a:rPr>
              <a:t>C</a:t>
            </a:r>
            <a:r>
              <a:rPr lang="fr-FR" altLang="fr-FR" sz="2400">
                <a:solidFill>
                  <a:srgbClr val="612E2D"/>
                </a:solidFill>
              </a:rPr>
              <a:t>igogne</a:t>
            </a:r>
            <a:r>
              <a:rPr lang="fr-FR" altLang="fr-FR" sz="2400" b="1">
                <a:solidFill>
                  <a:srgbClr val="612E2D"/>
                </a:solidFill>
              </a:rPr>
              <a:t> </a:t>
            </a:r>
            <a:r>
              <a:rPr lang="fr-FR" altLang="fr-FR" sz="2400">
                <a:solidFill>
                  <a:srgbClr val="612E2D"/>
                </a:solidFill>
              </a:rPr>
              <a:t>blanche</a:t>
            </a:r>
          </a:p>
          <a:p>
            <a:r>
              <a:rPr lang="fr-FR" altLang="fr-FR" i="1">
                <a:solidFill>
                  <a:srgbClr val="612E2D"/>
                </a:solidFill>
              </a:rPr>
              <a:t>   Ciconia ciconia</a:t>
            </a:r>
          </a:p>
        </p:txBody>
      </p:sp>
      <p:sp>
        <p:nvSpPr>
          <p:cNvPr id="65542" name="Rectangle 3">
            <a:extLst>
              <a:ext uri="{FF2B5EF4-FFF2-40B4-BE49-F238E27FC236}">
                <a16:creationId xmlns:a16="http://schemas.microsoft.com/office/drawing/2014/main" id="{386F575A-9225-4EED-8E6D-E3705E3C9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506413"/>
            <a:ext cx="662305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Protégée France, Europe, International</a:t>
            </a:r>
          </a:p>
          <a:p>
            <a:pPr eaLnBrk="1" hangingPunct="1">
              <a:spcBef>
                <a:spcPts val="600"/>
              </a:spcBef>
            </a:pPr>
            <a:r>
              <a:rPr lang="fr-FR" altLang="fr-FR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Listes rouges : Préoccupation mineure</a:t>
            </a:r>
            <a:endParaRPr lang="fr-FR" altLang="fr-FR" b="1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681" name="Picture 2" descr="190607 Wikimedia Commons WhiteStork Map Migration (free media)">
            <a:extLst>
              <a:ext uri="{FF2B5EF4-FFF2-40B4-BE49-F238E27FC236}">
                <a16:creationId xmlns:a16="http://schemas.microsoft.com/office/drawing/2014/main" id="{FA0EE869-94F2-4523-B161-6FFB38218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727325"/>
            <a:ext cx="2890838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3" descr="S5114-21D_Cigogne_B_Enjeux_hors_couloirs">
            <a:extLst>
              <a:ext uri="{FF2B5EF4-FFF2-40B4-BE49-F238E27FC236}">
                <a16:creationId xmlns:a16="http://schemas.microsoft.com/office/drawing/2014/main" id="{8423F195-0E22-43EE-A6E3-86A3DEE03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2641600"/>
            <a:ext cx="5935662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5" name="Groupe 10">
            <a:extLst>
              <a:ext uri="{FF2B5EF4-FFF2-40B4-BE49-F238E27FC236}">
                <a16:creationId xmlns:a16="http://schemas.microsoft.com/office/drawing/2014/main" id="{E3D7AF83-FC98-4ED0-921D-D9408DF1184D}"/>
              </a:ext>
            </a:extLst>
          </p:cNvPr>
          <p:cNvGrpSpPr>
            <a:grpSpLocks/>
          </p:cNvGrpSpPr>
          <p:nvPr/>
        </p:nvGrpSpPr>
        <p:grpSpPr bwMode="auto">
          <a:xfrm>
            <a:off x="7502525" y="57150"/>
            <a:ext cx="1490663" cy="449263"/>
            <a:chOff x="74807" y="24213"/>
            <a:chExt cx="1489725" cy="449012"/>
          </a:xfrm>
        </p:grpSpPr>
        <p:pic>
          <p:nvPicPr>
            <p:cNvPr id="65548" name="Image 11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88BCE585-CC55-49D8-A390-BFE1BC6B4C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" y="24213"/>
              <a:ext cx="285280" cy="442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9" name="Image 8">
              <a:extLst>
                <a:ext uri="{FF2B5EF4-FFF2-40B4-BE49-F238E27FC236}">
                  <a16:creationId xmlns:a16="http://schemas.microsoft.com/office/drawing/2014/main" id="{0C5043F6-C1A1-44DE-B914-2275E55A1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520" y="24213"/>
              <a:ext cx="449012" cy="449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50" name="Image 13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A5F0BD9E-9ACA-42E9-8C18-D95991140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950" y="24214"/>
              <a:ext cx="798706" cy="442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546" name="Espace réservé du pied de page 1">
            <a:extLst>
              <a:ext uri="{FF2B5EF4-FFF2-40B4-BE49-F238E27FC236}">
                <a16:creationId xmlns:a16="http://schemas.microsoft.com/office/drawing/2014/main" id="{246A3333-2C2D-4465-BCDF-A49E35CBF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50" y="6580188"/>
            <a:ext cx="3744913" cy="2698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fr-FR" altLang="fr-FR" sz="800"/>
              <a:t>S5206A AVG-NPSM-SSM Avifaune migratrice en SSOM Une richesse</a:t>
            </a:r>
          </a:p>
        </p:txBody>
      </p:sp>
      <p:sp>
        <p:nvSpPr>
          <p:cNvPr id="65547" name="Rectangle 2">
            <a:extLst>
              <a:ext uri="{FF2B5EF4-FFF2-40B4-BE49-F238E27FC236}">
                <a16:creationId xmlns:a16="http://schemas.microsoft.com/office/drawing/2014/main" id="{FC6C70F0-6BF1-4FD6-9841-EEF92AD59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88" y="41275"/>
            <a:ext cx="31797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100">
                <a:solidFill>
                  <a:srgbClr val="612E2D"/>
                </a:solidFill>
              </a:rPr>
              <a:t>Avifaune migratrice en SSOM : une richesse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723796E-DC2B-49EE-B813-0CA914F4C0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La transition énergétique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L’énergie électrique en France émet peu de CO2</a:t>
            </a:r>
          </a:p>
          <a:p>
            <a:pPr algn="l" eaLnBrk="1" hangingPunct="1">
              <a:defRPr/>
            </a:pPr>
            <a:r>
              <a:rPr lang="fr-FR" altLang="fr-FR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Les subventions devraient aller en priorité vers 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le transport </a:t>
            </a:r>
            <a:b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</a:b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(voitures électriques ou à Hydrogène)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le chauffage </a:t>
            </a:r>
            <a:b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</a:b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(Isolation – Remplacement chaudières fuel)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endParaRPr lang="fr-FR" altLang="fr-FR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algn="l" eaLnBrk="1" hangingPunct="1"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Pas vers les Energies électriques renouvelables intermittentes</a:t>
            </a:r>
          </a:p>
          <a:p>
            <a:pPr algn="l" eaLnBrk="1" hangingPunct="1"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412" name="Espace réservé du numéro de diapositive 2">
            <a:extLst>
              <a:ext uri="{FF2B5EF4-FFF2-40B4-BE49-F238E27FC236}">
                <a16:creationId xmlns:a16="http://schemas.microsoft.com/office/drawing/2014/main" id="{3A1E1C2A-224D-4332-A388-85A623033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17413" name="Picture 5">
            <a:extLst>
              <a:ext uri="{FF2B5EF4-FFF2-40B4-BE49-F238E27FC236}">
                <a16:creationId xmlns:a16="http://schemas.microsoft.com/office/drawing/2014/main" id="{85D493ED-70F7-478B-BBDC-FA944CA5B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4" descr="BanniereSauvegardeSM_WEB850pix">
            <a:extLst>
              <a:ext uri="{FF2B5EF4-FFF2-40B4-BE49-F238E27FC236}">
                <a16:creationId xmlns:a16="http://schemas.microsoft.com/office/drawing/2014/main" id="{5A63D1BA-D3B4-4777-A3B7-A5A10F72D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0581806-6B5D-42EE-B392-942E7D91B249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6</a:t>
            </a:fld>
            <a:endParaRPr lang="fr-F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8B77F0F-2535-482F-A55D-D2E9C157F1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La transition énergétique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Plusieurs rapports officiels dénoncent les coûts des subventions aux énergies renouvelables intermittentes 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  <a:defRPr/>
            </a:pPr>
            <a:endParaRPr lang="fr-FR" altLang="fr-FR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342900" indent="-342900" algn="l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Rapport de la Cour des Comptes 2018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Rapport de la Commission d’enquête parlementaire N°2195</a:t>
            </a:r>
            <a:b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</a:b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enregistré le 25/7/19</a:t>
            </a:r>
          </a:p>
          <a:p>
            <a:pPr marL="800100" lvl="1" indent="-342900" algn="l" eaLnBrk="1" hangingPunct="1">
              <a:buFont typeface="Wingdings" panose="05000000000000000000" pitchFamily="2" charset="2"/>
              <a:buChar char="Ø"/>
              <a:defRPr/>
            </a:pPr>
            <a:r>
              <a:rPr lang="fr-FR" altLang="fr-FR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Interrompre tout soutien financier à l’éolien terrestre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  <a:defRPr/>
            </a:pPr>
            <a:endParaRPr lang="fr-FR" altLang="fr-FR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algn="l" eaLnBrk="1" hangingPunct="1"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436" name="Espace réservé du numéro de diapositive 2">
            <a:extLst>
              <a:ext uri="{FF2B5EF4-FFF2-40B4-BE49-F238E27FC236}">
                <a16:creationId xmlns:a16="http://schemas.microsoft.com/office/drawing/2014/main" id="{6DE77506-3D63-4121-8B04-B3C3E2CB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18437" name="Picture 5">
            <a:extLst>
              <a:ext uri="{FF2B5EF4-FFF2-40B4-BE49-F238E27FC236}">
                <a16:creationId xmlns:a16="http://schemas.microsoft.com/office/drawing/2014/main" id="{0FFE115B-F976-4090-A40A-744E6AE00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4" descr="BanniereSauvegardeSM_WEB850pix">
            <a:extLst>
              <a:ext uri="{FF2B5EF4-FFF2-40B4-BE49-F238E27FC236}">
                <a16:creationId xmlns:a16="http://schemas.microsoft.com/office/drawing/2014/main" id="{37D08E0A-D7FE-4AC5-A444-FDA69BFFB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8A8691E-471F-4532-BBC7-881CD71F7CEA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7</a:t>
            </a:fld>
            <a:endParaRPr lang="fr-F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20C8D17-F637-460B-AE30-A4B0A4A796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II. La triple imposture 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Une </a:t>
            </a:r>
            <a:r>
              <a:rPr lang="fr-FR" altLang="fr-FR" sz="2800" u="sng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imposture</a:t>
            </a: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est l'action délibérée de faire passer une chose pour ce qu'elle n'est pas</a:t>
            </a:r>
          </a:p>
          <a:p>
            <a:pPr algn="just" eaLnBrk="1" hangingPunct="1">
              <a:defRPr/>
            </a:pPr>
            <a:endParaRPr lang="fr-FR" altLang="fr-FR" sz="28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Imposture technique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Imposture financière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Imposture écologique  </a:t>
            </a: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449263" indent="-449263" algn="l" eaLnBrk="1" hangingPunct="1">
              <a:buFontTx/>
              <a:buChar char="•"/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449263" indent="-449263" algn="l" eaLnBrk="1" hangingPunct="1">
              <a:buFontTx/>
              <a:buChar char="•"/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460" name="Espace réservé du numéro de diapositive 2">
            <a:extLst>
              <a:ext uri="{FF2B5EF4-FFF2-40B4-BE49-F238E27FC236}">
                <a16:creationId xmlns:a16="http://schemas.microsoft.com/office/drawing/2014/main" id="{A2C540AE-03EB-42DF-A6FA-8C69D0515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19461" name="Picture 5">
            <a:extLst>
              <a:ext uri="{FF2B5EF4-FFF2-40B4-BE49-F238E27FC236}">
                <a16:creationId xmlns:a16="http://schemas.microsoft.com/office/drawing/2014/main" id="{DBED04CB-E3C9-404F-9750-C46F03A1A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4" descr="BanniereSauvegardeSM_WEB850pix">
            <a:extLst>
              <a:ext uri="{FF2B5EF4-FFF2-40B4-BE49-F238E27FC236}">
                <a16:creationId xmlns:a16="http://schemas.microsoft.com/office/drawing/2014/main" id="{0C8196F0-0964-4494-B176-DC21FB56D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D0C3BFB-4180-4BFE-9B9C-508C67C698AC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8</a:t>
            </a:fld>
            <a:endParaRPr lang="fr-F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791A9F4-AB37-46D3-9ABE-3219E16D44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549275"/>
            <a:ext cx="77724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b="1">
                <a:solidFill>
                  <a:srgbClr val="612E2D"/>
                </a:solidFill>
              </a:rPr>
              <a:t>L’imposture technique</a:t>
            </a:r>
            <a:br>
              <a:rPr lang="fr-FR" altLang="fr-FR" sz="4000" b="1">
                <a:solidFill>
                  <a:srgbClr val="612E2D"/>
                </a:solidFill>
              </a:rPr>
            </a:br>
            <a:r>
              <a:rPr lang="fr-FR" altLang="fr-FR" sz="4000" b="1">
                <a:solidFill>
                  <a:srgbClr val="612E2D"/>
                </a:solidFill>
              </a:rPr>
              <a:t>des éoliennes géantes</a:t>
            </a:r>
            <a:br>
              <a:rPr lang="fr-FR" altLang="fr-FR" sz="4000" b="1">
                <a:solidFill>
                  <a:srgbClr val="612E2D"/>
                </a:solidFill>
              </a:rPr>
            </a:br>
            <a:endParaRPr lang="fr-FR" altLang="fr-FR" sz="4000" b="1">
              <a:solidFill>
                <a:srgbClr val="0070C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88FDA6B-A1A6-4B9D-85C6-D4D0863E99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6550" y="1484313"/>
            <a:ext cx="8786813" cy="381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« Les éoliennes peuvent remplacer les centrales pilotables » </a:t>
            </a:r>
            <a:r>
              <a:rPr lang="fr-FR" altLang="fr-FR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fr-FR" altLang="fr-FR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FAUX</a:t>
            </a:r>
          </a:p>
          <a:p>
            <a:pPr algn="just" eaLnBrk="1" hangingPunct="1">
              <a:defRPr/>
            </a:pPr>
            <a:endParaRPr lang="fr-FR" altLang="fr-FR" sz="28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Intermittence : pas de vent = pas d’électricité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L’idée du « foisonnement européen » est fausse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8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L’électricité ne se stocke (presque) pas</a:t>
            </a:r>
          </a:p>
          <a:p>
            <a:pPr marL="914400" lvl="1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4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Six barrages (STEP) peuvent stocker quelques heures de consommation industrielle </a:t>
            </a:r>
          </a:p>
          <a:p>
            <a:pPr marL="449263" indent="-449263" algn="l" eaLnBrk="1" hangingPunct="1">
              <a:buFontTx/>
              <a:buChar char="•"/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>
              <a:defRPr/>
            </a:pPr>
            <a:endParaRPr lang="fr-FR" altLang="fr-FR" sz="2800" dirty="0">
              <a:solidFill>
                <a:srgbClr val="8F2F2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484" name="Espace réservé du numéro de diapositive 2">
            <a:extLst>
              <a:ext uri="{FF2B5EF4-FFF2-40B4-BE49-F238E27FC236}">
                <a16:creationId xmlns:a16="http://schemas.microsoft.com/office/drawing/2014/main" id="{7FC52C04-0493-4B60-9B26-1B34EAE4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6438" y="6286500"/>
            <a:ext cx="587375" cy="3524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fr-FR" altLang="fr-FR"/>
            </a:br>
            <a:endParaRPr lang="fr-FR" altLang="fr-FR"/>
          </a:p>
        </p:txBody>
      </p:sp>
      <p:pic>
        <p:nvPicPr>
          <p:cNvPr id="20485" name="Picture 5">
            <a:extLst>
              <a:ext uri="{FF2B5EF4-FFF2-40B4-BE49-F238E27FC236}">
                <a16:creationId xmlns:a16="http://schemas.microsoft.com/office/drawing/2014/main" id="{F658A75B-F13B-4680-9D7C-0B0198DFE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4" descr="BanniereSauvegardeSM_WEB850pix">
            <a:extLst>
              <a:ext uri="{FF2B5EF4-FFF2-40B4-BE49-F238E27FC236}">
                <a16:creationId xmlns:a16="http://schemas.microsoft.com/office/drawing/2014/main" id="{FA8FAF07-819C-4C67-9294-7E87A49E1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8096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DCB8330-80E7-478C-8E42-EB609A9CA563}"/>
              </a:ext>
            </a:extLst>
          </p:cNvPr>
          <p:cNvSpPr txBox="1"/>
          <p:nvPr/>
        </p:nvSpPr>
        <p:spPr>
          <a:xfrm>
            <a:off x="8458200" y="6525344"/>
            <a:ext cx="5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96C2A3B-CAAD-4A83-9642-7D2445FEA396}" type="slidenum">
              <a:rPr lang="nn-NO" altLang="fr-FR" sz="1800" smtClean="0">
                <a:solidFill>
                  <a:srgbClr val="8F2F2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/>
              <a:t>9</a:t>
            </a:fld>
            <a:endParaRPr lang="fr-F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7526</TotalTime>
  <Words>1504</Words>
  <Application>Microsoft Office PowerPoint</Application>
  <PresentationFormat>Affichage à l'écran (4:3)</PresentationFormat>
  <Paragraphs>471</Paragraphs>
  <Slides>51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6" baseType="lpstr">
      <vt:lpstr>Arial</vt:lpstr>
      <vt:lpstr>Calibri</vt:lpstr>
      <vt:lpstr>Tahoma</vt:lpstr>
      <vt:lpstr>Wingdings</vt:lpstr>
      <vt:lpstr>Modèle par défaut</vt:lpstr>
      <vt:lpstr>Présentation Saint-Seine    24/07/2020</vt:lpstr>
      <vt:lpstr>I. Sauvegarde Sud-Morvan </vt:lpstr>
      <vt:lpstr>I. La transition énergétique </vt:lpstr>
      <vt:lpstr>Emissions CO2 - électricité européenne </vt:lpstr>
      <vt:lpstr>Quelques contre-vérités de Total Quadran  </vt:lpstr>
      <vt:lpstr>La transition énergétique </vt:lpstr>
      <vt:lpstr>La transition énergétique </vt:lpstr>
      <vt:lpstr>II. La triple imposture des éoliennes géantes </vt:lpstr>
      <vt:lpstr>L’imposture technique des éoliennes géantes </vt:lpstr>
      <vt:lpstr>L’imposture financière des éoliennes géantes </vt:lpstr>
      <vt:lpstr>L’imposture financière des éoliennes géantes Le discours de Total Quadran  </vt:lpstr>
      <vt:lpstr>L’imposture financière des éoliennes géantes Le discours de Total Quadran </vt:lpstr>
      <vt:lpstr>L’imposture financière des éoliennes géantes Un article des Echos du 20/7/20 – p15 </vt:lpstr>
      <vt:lpstr>L’imposture financière des éoliennes géantes Un article des Echos du 20/7/20 – p15 </vt:lpstr>
      <vt:lpstr>L’imposture écologique  des éoliennes géantes </vt:lpstr>
      <vt:lpstr>L’imposture écologique  des éoliennes géantes </vt:lpstr>
      <vt:lpstr>L’imposture écologique  des éoliennes géantes </vt:lpstr>
      <vt:lpstr>L’imposture écologique  des éoliennes géantes </vt:lpstr>
      <vt:lpstr>L’imposture écologique  des éoliennes géantes </vt:lpstr>
      <vt:lpstr>L’imposture écologique  des éoliennes géantes </vt:lpstr>
      <vt:lpstr>L’imposture écologique  des éoliennes géantes </vt:lpstr>
      <vt:lpstr>L’imposture écologique  des éoliennes géantes </vt:lpstr>
      <vt:lpstr>Les affirmations de Total Quadran </vt:lpstr>
      <vt:lpstr>L’imposture écologique  des éoliennes géantes </vt:lpstr>
      <vt:lpstr>L’imposture écologique  des éoliennes géantes </vt:lpstr>
      <vt:lpstr>Etude acoustique Voltalia - Marly  </vt:lpstr>
      <vt:lpstr>L’imposture écologique  des éoliennes géantes </vt:lpstr>
      <vt:lpstr>L’imposture écologique  des éoliennes géantes </vt:lpstr>
      <vt:lpstr>III. Pourquoi installer des éoliennes en Sud-Morvan ?  </vt:lpstr>
      <vt:lpstr>Les projets en Sud-Morvan </vt:lpstr>
      <vt:lpstr>Le projet Tersainly de Total Quadran </vt:lpstr>
      <vt:lpstr>La « zone d’étude Tersainly de TQN  </vt:lpstr>
      <vt:lpstr>Le projet Tersainly de Total Quadran </vt:lpstr>
      <vt:lpstr>Présentation PowerPoint</vt:lpstr>
      <vt:lpstr>Présentation PowerPoint</vt:lpstr>
      <vt:lpstr>Le projet Tersainly de Total Quadran  </vt:lpstr>
      <vt:lpstr>Le projet de Tersainly Il n’y aura pas d’étude d’impact sur nos « bêtes »  </vt:lpstr>
      <vt:lpstr>Tersainly : immobilier et tourisme La belle explication de Total Quadran  </vt:lpstr>
      <vt:lpstr>Les paysages Pas d’information de Total Quadran,  mais un dossier Voltalia « inquiétant » </vt:lpstr>
      <vt:lpstr>Total Quadran auteur de  « L’électricité pour les nuls » </vt:lpstr>
      <vt:lpstr>IV. Questions à se poser </vt:lpstr>
      <vt:lpstr>IV. Questions à se poser </vt:lpstr>
      <vt:lpstr>IV. Questions à se poser </vt:lpstr>
      <vt:lpstr>IV. Questions à se poser </vt:lpstr>
      <vt:lpstr>IV. Questions à se poser </vt:lpstr>
      <vt:lpstr>Merci pour votre attention  Questions- Réponses  www.sauvegardesudmorvan.org  </vt:lpstr>
      <vt:lpstr>Titre</vt:lpstr>
      <vt:lpstr>L’imposture écologique  des éoliennes géantes </vt:lpstr>
      <vt:lpstr>Présentation PowerPoint</vt:lpstr>
      <vt:lpstr>Présentation PowerPoint</vt:lpstr>
      <vt:lpstr>Présentation PowerPoint</vt:lpstr>
    </vt:vector>
  </TitlesOfParts>
  <Manager>Réunion à Saint-Seine</Manager>
  <Company>SSM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Saint-Seine – 24/07/2020</dc:title>
  <dc:subject>Projet TERSAINLY</dc:subject>
  <dc:creator>Patrick COTON</dc:creator>
  <cp:keywords>2020-07-24</cp:keywords>
  <dc:description>24/07/2020</dc:description>
  <cp:lastModifiedBy>Louis LANDROT</cp:lastModifiedBy>
  <cp:revision>536</cp:revision>
  <cp:lastPrinted>2017-04-13T14:50:38Z</cp:lastPrinted>
  <dcterms:created xsi:type="dcterms:W3CDTF">2016-09-24T08:48:15Z</dcterms:created>
  <dcterms:modified xsi:type="dcterms:W3CDTF">2020-07-24T14:54:10Z</dcterms:modified>
  <cp:category>Diaporama</cp:category>
</cp:coreProperties>
</file>